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692" r:id="rId7"/>
    <p:sldMasterId id="2147483695" r:id="rId8"/>
    <p:sldMasterId id="2147483704" r:id="rId9"/>
    <p:sldMasterId id="2147483713" r:id="rId10"/>
    <p:sldMasterId id="2147483722" r:id="rId11"/>
    <p:sldMasterId id="2147483731" r:id="rId12"/>
    <p:sldMasterId id="2147483740" r:id="rId13"/>
    <p:sldMasterId id="2147483749" r:id="rId14"/>
  </p:sldMasterIdLst>
  <p:notesMasterIdLst>
    <p:notesMasterId r:id="rId97"/>
  </p:notesMasterIdLst>
  <p:handoutMasterIdLst>
    <p:handoutMasterId r:id="rId98"/>
  </p:handoutMasterIdLst>
  <p:sldIdLst>
    <p:sldId id="256" r:id="rId15"/>
    <p:sldId id="416" r:id="rId16"/>
    <p:sldId id="485" r:id="rId17"/>
    <p:sldId id="486" r:id="rId18"/>
    <p:sldId id="487" r:id="rId19"/>
    <p:sldId id="488" r:id="rId20"/>
    <p:sldId id="489" r:id="rId21"/>
    <p:sldId id="490" r:id="rId22"/>
    <p:sldId id="491" r:id="rId23"/>
    <p:sldId id="492" r:id="rId24"/>
    <p:sldId id="493" r:id="rId25"/>
    <p:sldId id="494" r:id="rId26"/>
    <p:sldId id="495" r:id="rId27"/>
    <p:sldId id="496" r:id="rId28"/>
    <p:sldId id="497" r:id="rId29"/>
    <p:sldId id="498" r:id="rId30"/>
    <p:sldId id="499" r:id="rId31"/>
    <p:sldId id="500" r:id="rId32"/>
    <p:sldId id="501" r:id="rId33"/>
    <p:sldId id="502" r:id="rId34"/>
    <p:sldId id="503" r:id="rId35"/>
    <p:sldId id="504" r:id="rId36"/>
    <p:sldId id="505" r:id="rId37"/>
    <p:sldId id="506" r:id="rId38"/>
    <p:sldId id="507" r:id="rId39"/>
    <p:sldId id="508" r:id="rId40"/>
    <p:sldId id="509" r:id="rId41"/>
    <p:sldId id="510" r:id="rId42"/>
    <p:sldId id="511" r:id="rId43"/>
    <p:sldId id="512" r:id="rId44"/>
    <p:sldId id="513" r:id="rId45"/>
    <p:sldId id="514" r:id="rId46"/>
    <p:sldId id="515" r:id="rId47"/>
    <p:sldId id="516" r:id="rId48"/>
    <p:sldId id="283" r:id="rId49"/>
    <p:sldId id="519" r:id="rId50"/>
    <p:sldId id="457" r:id="rId51"/>
    <p:sldId id="517" r:id="rId52"/>
    <p:sldId id="447" r:id="rId53"/>
    <p:sldId id="284" r:id="rId54"/>
    <p:sldId id="341" r:id="rId55"/>
    <p:sldId id="450" r:id="rId56"/>
    <p:sldId id="451" r:id="rId57"/>
    <p:sldId id="452" r:id="rId58"/>
    <p:sldId id="453" r:id="rId59"/>
    <p:sldId id="454" r:id="rId60"/>
    <p:sldId id="349" r:id="rId61"/>
    <p:sldId id="350" r:id="rId62"/>
    <p:sldId id="351" r:id="rId63"/>
    <p:sldId id="353" r:id="rId64"/>
    <p:sldId id="354" r:id="rId65"/>
    <p:sldId id="355" r:id="rId66"/>
    <p:sldId id="404" r:id="rId67"/>
    <p:sldId id="424" r:id="rId68"/>
    <p:sldId id="425" r:id="rId69"/>
    <p:sldId id="426" r:id="rId70"/>
    <p:sldId id="427" r:id="rId71"/>
    <p:sldId id="428" r:id="rId72"/>
    <p:sldId id="458" r:id="rId73"/>
    <p:sldId id="459" r:id="rId74"/>
    <p:sldId id="518" r:id="rId75"/>
    <p:sldId id="461" r:id="rId76"/>
    <p:sldId id="462" r:id="rId77"/>
    <p:sldId id="463" r:id="rId78"/>
    <p:sldId id="464" r:id="rId79"/>
    <p:sldId id="482" r:id="rId80"/>
    <p:sldId id="466" r:id="rId81"/>
    <p:sldId id="467" r:id="rId82"/>
    <p:sldId id="468" r:id="rId83"/>
    <p:sldId id="469" r:id="rId84"/>
    <p:sldId id="470" r:id="rId85"/>
    <p:sldId id="471" r:id="rId86"/>
    <p:sldId id="472" r:id="rId87"/>
    <p:sldId id="473" r:id="rId88"/>
    <p:sldId id="474" r:id="rId89"/>
    <p:sldId id="475" r:id="rId90"/>
    <p:sldId id="476" r:id="rId91"/>
    <p:sldId id="477" r:id="rId92"/>
    <p:sldId id="478" r:id="rId93"/>
    <p:sldId id="480" r:id="rId94"/>
    <p:sldId id="481" r:id="rId95"/>
    <p:sldId id="261"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E39"/>
    <a:srgbClr val="00B456"/>
    <a:srgbClr val="26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00" autoAdjust="0"/>
  </p:normalViewPr>
  <p:slideViewPr>
    <p:cSldViewPr>
      <p:cViewPr varScale="1">
        <p:scale>
          <a:sx n="99" d="100"/>
          <a:sy n="99" d="100"/>
        </p:scale>
        <p:origin x="822"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1E3B4-6417-8B4B-B795-AA9BE804F4FF}" type="datetimeFigureOut">
              <a:rPr lang="en-US" smtClean="0"/>
              <a:t>7/13/2018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143353-D6DE-8D40-9A74-9B19956FCCE4}" type="slidenum">
              <a:rPr lang="en-US" smtClean="0"/>
              <a:t>‹#›</a:t>
            </a:fld>
            <a:endParaRPr lang="en-US"/>
          </a:p>
        </p:txBody>
      </p:sp>
    </p:spTree>
    <p:extLst>
      <p:ext uri="{BB962C8B-B14F-4D97-AF65-F5344CB8AC3E}">
        <p14:creationId xmlns:p14="http://schemas.microsoft.com/office/powerpoint/2010/main" val="1607273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DFC58-1D98-CA47-BC75-F5B3FA40F3BD}" type="datetimeFigureOut">
              <a:rPr lang="en-US" smtClean="0"/>
              <a:t>7/13/2018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7BF6F1-0B67-7A42-9EF6-CC231C948E60}" type="slidenum">
              <a:rPr lang="en-US" smtClean="0"/>
              <a:t>‹#›</a:t>
            </a:fld>
            <a:endParaRPr lang="en-US"/>
          </a:p>
        </p:txBody>
      </p:sp>
    </p:spTree>
    <p:extLst>
      <p:ext uri="{BB962C8B-B14F-4D97-AF65-F5344CB8AC3E}">
        <p14:creationId xmlns:p14="http://schemas.microsoft.com/office/powerpoint/2010/main" val="386146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6553200" cy="990600"/>
          </a:xfrm>
          <a:prstGeom prst="rect">
            <a:avLst/>
          </a:prstGeom>
        </p:spPr>
        <p:txBody>
          <a:bodyPr/>
          <a:lstStyle>
            <a:lvl1pPr algn="l">
              <a:defRPr b="0" i="0">
                <a:solidFill>
                  <a:schemeClr val="bg1"/>
                </a:solidFill>
                <a:latin typeface="+mj-lt"/>
                <a:cs typeface="Corbe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191000"/>
            <a:ext cx="6553200" cy="1600200"/>
          </a:xfrm>
          <a:prstGeom prst="rect">
            <a:avLst/>
          </a:prstGeom>
        </p:spPr>
        <p:txBody>
          <a:bodyPr/>
          <a:lstStyle>
            <a:lvl1pPr marL="0" indent="0" algn="l">
              <a:buNone/>
              <a:defRPr>
                <a:solidFill>
                  <a:srgbClr val="00B456"/>
                </a:solidFill>
                <a:latin typeface="+mn-lt"/>
                <a:cs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6010629"/>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63922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6996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427133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918622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4163982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628321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09946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018706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6608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35854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72771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988876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smtClean="0"/>
              <a:t>Click to edit Master title style</a:t>
            </a:r>
            <a:endParaRPr lang="en-US"/>
          </a:p>
        </p:txBody>
      </p:sp>
      <p:sp>
        <p:nvSpPr>
          <p:cNvPr id="3" name="Text Placeholder 2"/>
          <p:cNvSpPr>
            <a:spLocks noGrp="1"/>
          </p:cNvSpPr>
          <p:nvPr>
            <p:ph idx="1"/>
          </p:nvPr>
        </p:nvSpPr>
        <p:spPr>
          <a:xfrm>
            <a:off x="685800" y="1905000"/>
            <a:ext cx="7772400" cy="22098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1365952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828800"/>
            <a:ext cx="8229600" cy="2209800"/>
          </a:xfrm>
        </p:spPr>
        <p:txBody>
          <a:bodyPr/>
          <a:lstStyle>
            <a:lvl1pPr algn="ctr">
              <a:defRPr/>
            </a:lvl1pPr>
            <a:lvl2pPr algn="l">
              <a:defRPr/>
            </a:lvl2pPr>
            <a:lvl3pPr algn="l">
              <a:defRPr/>
            </a:lvl3pPr>
            <a:lvl4pPr algn="l">
              <a:defRPr/>
            </a:lvl4pPr>
            <a:lvl5pPr algn="l">
              <a:defRPr/>
            </a:lvl5pPr>
          </a:lstStyle>
          <a:p>
            <a:pPr lvl="0"/>
            <a:r>
              <a:rPr lang="en-US" dirty="0" smtClean="0"/>
              <a:t>Click to edit Master text styles</a:t>
            </a:r>
          </a:p>
        </p:txBody>
      </p:sp>
    </p:spTree>
    <p:extLst>
      <p:ext uri="{BB962C8B-B14F-4D97-AF65-F5344CB8AC3E}">
        <p14:creationId xmlns:p14="http://schemas.microsoft.com/office/powerpoint/2010/main" val="2767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925071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4176262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654331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570531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0794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06235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36472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282934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777411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305875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65517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632989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002331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780281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639302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191351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768504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48097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8077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733741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5886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178858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892318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13000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512975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217930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35960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684128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4164817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77291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682139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299079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567356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986306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4274841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546620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435849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892989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94615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174349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18572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963061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007876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948654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544172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056674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921986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971083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415364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193121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246718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98774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170534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815424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87247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740491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0312129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097613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986919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93297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762973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787019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45173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4283886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jpeg"/><Relationship Id="rId4" Type="http://schemas.openxmlformats.org/officeDocument/2006/relationships/slideLayout" Target="../slideLayouts/slideLayout6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3.jpeg"/><Relationship Id="rId4" Type="http://schemas.openxmlformats.org/officeDocument/2006/relationships/slideLayout" Target="../slideLayouts/slideLayout74.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3.jpeg"/><Relationship Id="rId4" Type="http://schemas.openxmlformats.org/officeDocument/2006/relationships/slideLayout" Target="../slideLayouts/slideLayout3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3.jpeg"/><Relationship Id="rId4" Type="http://schemas.openxmlformats.org/officeDocument/2006/relationships/slideLayout" Target="../slideLayouts/slideLayout4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2.jpeg"/><Relationship Id="rId4" Type="http://schemas.openxmlformats.org/officeDocument/2006/relationships/slideLayout" Target="../slideLayouts/slideLayout5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3.jpeg"/><Relationship Id="rId4" Type="http://schemas.openxmlformats.org/officeDocument/2006/relationships/slideLayout" Target="../slideLayouts/slideLayout5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7884692"/>
      </p:ext>
    </p:extLst>
  </p:cSld>
  <p:clrMap bg1="lt1" tx1="dk1" bg2="lt2" tx2="dk2" accent1="accent1" accent2="accent2" accent3="accent3" accent4="accent4" accent5="accent5" accent6="accent6" hlink="hlink" folHlink="folHlink"/>
  <p:sldLayoutIdLst>
    <p:sldLayoutId id="2147483661" r:id="rId1"/>
    <p:sldLayoutId id="2147483758" r:id="rId2"/>
    <p:sldLayoutId id="2147483759" r:id="rId3"/>
    <p:sldLayoutId id="2147483760" r:id="rId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63496602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66068942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8998385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7725970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losing Sl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rmAutofit/>
          </a:bodyPr>
          <a:lstStyle/>
          <a:p>
            <a:r>
              <a:rPr lang="en-US" dirty="0" smtClean="0"/>
              <a:t>Closing Slide</a:t>
            </a:r>
            <a:endParaRPr lang="en-US" dirty="0"/>
          </a:p>
        </p:txBody>
      </p:sp>
      <p:sp>
        <p:nvSpPr>
          <p:cNvPr id="3" name="Text Placeholder 2"/>
          <p:cNvSpPr>
            <a:spLocks noGrp="1"/>
          </p:cNvSpPr>
          <p:nvPr>
            <p:ph type="body" idx="1"/>
          </p:nvPr>
        </p:nvSpPr>
        <p:spPr>
          <a:xfrm>
            <a:off x="457200" y="1600201"/>
            <a:ext cx="8229600" cy="25146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283461905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457200" rtl="0" eaLnBrk="1" latinLnBrk="0" hangingPunct="1">
        <a:spcBef>
          <a:spcPct val="0"/>
        </a:spcBef>
        <a:buNone/>
        <a:defRPr sz="4400" b="0" kern="1200">
          <a:solidFill>
            <a:schemeClr val="tx2"/>
          </a:solidFill>
          <a:latin typeface="+mj-lt"/>
          <a:ea typeface="+mj-ea"/>
          <a:cs typeface="+mj-cs"/>
        </a:defRPr>
      </a:lvl1pPr>
    </p:titleStyle>
    <p:bodyStyle>
      <a:lvl1pPr marL="0" indent="0" algn="ctr" defTabSz="457200" rtl="0" eaLnBrk="1" latinLnBrk="0" hangingPunct="1">
        <a:spcBef>
          <a:spcPct val="20000"/>
        </a:spcBef>
        <a:buFont typeface="Arial"/>
        <a:buNone/>
        <a:defRPr sz="2800" kern="1200">
          <a:solidFill>
            <a:schemeClr val="bg2">
              <a:lumMod val="25000"/>
            </a:schemeClr>
          </a:solidFill>
          <a:latin typeface="+mn-lt"/>
          <a:ea typeface="+mn-ea"/>
          <a:cs typeface="Cambria"/>
        </a:defRPr>
      </a:lvl1pPr>
      <a:lvl2pPr marL="0" indent="0" algn="ctr" defTabSz="457200" rtl="0" eaLnBrk="1" latinLnBrk="0" hangingPunct="1">
        <a:spcBef>
          <a:spcPct val="20000"/>
        </a:spcBef>
        <a:buFont typeface="Arial"/>
        <a:buNone/>
        <a:defRPr sz="1400" b="0" i="0" kern="1200">
          <a:solidFill>
            <a:schemeClr val="bg2">
              <a:lumMod val="25000"/>
            </a:schemeClr>
          </a:solidFill>
          <a:latin typeface="+mn-lt"/>
          <a:ea typeface="+mn-ea"/>
          <a:cs typeface="+mn-cs"/>
        </a:defRPr>
      </a:lvl2pPr>
      <a:lvl3pPr marL="0" indent="0" algn="ctr" defTabSz="457200" rtl="0" eaLnBrk="1" latinLnBrk="0" hangingPunct="1">
        <a:spcBef>
          <a:spcPct val="20000"/>
        </a:spcBef>
        <a:buFont typeface="Arial"/>
        <a:buNone/>
        <a:defRPr sz="1400" i="0" kern="1200">
          <a:solidFill>
            <a:schemeClr val="bg2">
              <a:lumMod val="25000"/>
            </a:schemeClr>
          </a:solidFill>
          <a:latin typeface="+mn-lt"/>
          <a:ea typeface="+mn-ea"/>
          <a:cs typeface="+mn-cs"/>
        </a:defRPr>
      </a:lvl3pPr>
      <a:lvl4pPr marL="0" indent="0" algn="ctr" defTabSz="457200" rtl="0" eaLnBrk="1" latinLnBrk="0" hangingPunct="1">
        <a:spcBef>
          <a:spcPct val="20000"/>
        </a:spcBef>
        <a:buFont typeface="Arial"/>
        <a:buNone/>
        <a:defRPr sz="14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2159345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14680861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5632687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32328025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7/13/2018</a:t>
            </a:fld>
            <a:endParaRPr lang="en-US" dirty="0">
              <a:solidFill>
                <a:prstClr val="white"/>
              </a:solidFill>
            </a:endParaRPr>
          </a:p>
        </p:txBody>
      </p:sp>
    </p:spTree>
    <p:extLst>
      <p:ext uri="{BB962C8B-B14F-4D97-AF65-F5344CB8AC3E}">
        <p14:creationId xmlns:p14="http://schemas.microsoft.com/office/powerpoint/2010/main" val="2504038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nps.gov/tps/standards.htm"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crgis.cedar-rapids.org/HDV/index.html"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www.cedar-rapids.org/local_government/departments_a_-_f/community_development/plans/index.php"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nps.gov/tps/standards.htm" TargetMode="External"/><Relationship Id="rId2" Type="http://schemas.openxmlformats.org/officeDocument/2006/relationships/hyperlink" Target="https://www.nps.gov/nr/"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s://iowaculture.gov/history/preservation"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Historic Preservation Commission	</a:t>
            </a:r>
            <a:endParaRPr lang="en-US" dirty="0"/>
          </a:p>
        </p:txBody>
      </p:sp>
      <p:sp>
        <p:nvSpPr>
          <p:cNvPr id="5" name="Subtitle 4"/>
          <p:cNvSpPr>
            <a:spLocks noGrp="1"/>
          </p:cNvSpPr>
          <p:nvPr>
            <p:ph type="subTitle" idx="1"/>
          </p:nvPr>
        </p:nvSpPr>
        <p:spPr>
          <a:xfrm>
            <a:off x="685800" y="4724400"/>
            <a:ext cx="6553200" cy="1066800"/>
          </a:xfrm>
        </p:spPr>
        <p:txBody>
          <a:bodyPr/>
          <a:lstStyle/>
          <a:p>
            <a:r>
              <a:rPr lang="en-US" sz="2800" dirty="0" smtClean="0">
                <a:solidFill>
                  <a:schemeClr val="bg1">
                    <a:lumMod val="75000"/>
                  </a:schemeClr>
                </a:solidFill>
              </a:rPr>
              <a:t>July 12, 2018</a:t>
            </a:r>
            <a:endParaRPr lang="en-US" sz="2800" dirty="0">
              <a:solidFill>
                <a:schemeClr val="bg1">
                  <a:lumMod val="75000"/>
                </a:schemeClr>
              </a:solidFill>
            </a:endParaRPr>
          </a:p>
        </p:txBody>
      </p:sp>
    </p:spTree>
    <p:extLst>
      <p:ext uri="{BB962C8B-B14F-4D97-AF65-F5344CB8AC3E}">
        <p14:creationId xmlns:p14="http://schemas.microsoft.com/office/powerpoint/2010/main" val="2885867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7772400" cy="914400"/>
          </a:xfrm>
        </p:spPr>
        <p:txBody>
          <a:bodyPr/>
          <a:lstStyle/>
          <a:p>
            <a:r>
              <a:rPr lang="en-US" sz="3200" dirty="0" smtClean="0"/>
              <a:t>Historic Preservation Guidelines</a:t>
            </a:r>
            <a:endParaRPr lang="en-US" sz="3200" dirty="0"/>
          </a:p>
        </p:txBody>
      </p:sp>
      <p:sp>
        <p:nvSpPr>
          <p:cNvPr id="3" name="Content Placeholder 2"/>
          <p:cNvSpPr>
            <a:spLocks noGrp="1"/>
          </p:cNvSpPr>
          <p:nvPr>
            <p:ph idx="1"/>
          </p:nvPr>
        </p:nvSpPr>
        <p:spPr>
          <a:xfrm>
            <a:off x="609600" y="1392725"/>
            <a:ext cx="8153400" cy="4495800"/>
          </a:xfrm>
        </p:spPr>
        <p:txBody>
          <a:bodyPr/>
          <a:lstStyle/>
          <a:p>
            <a:r>
              <a:rPr lang="en-US" sz="2400" dirty="0" smtClean="0"/>
              <a:t>Referred to in Chapter 18 as part of the process for reviewing COAs and CNMEs</a:t>
            </a:r>
          </a:p>
          <a:p>
            <a:r>
              <a:rPr lang="en-US" sz="2400" dirty="0" smtClean="0"/>
              <a:t>Based on Secretary of the Interior’s Standards for the Treatment of </a:t>
            </a:r>
            <a:r>
              <a:rPr lang="en-US" sz="2400" dirty="0"/>
              <a:t>Historic Properties </a:t>
            </a:r>
            <a:r>
              <a:rPr lang="en-US" sz="2400" dirty="0" smtClean="0"/>
              <a:t>(for more information, see </a:t>
            </a:r>
            <a:r>
              <a:rPr lang="en-US" sz="2400" dirty="0" smtClean="0">
                <a:hlinkClick r:id="rId2"/>
              </a:rPr>
              <a:t>https</a:t>
            </a:r>
            <a:r>
              <a:rPr lang="en-US" sz="2400" dirty="0">
                <a:hlinkClick r:id="rId2"/>
              </a:rPr>
              <a:t>://</a:t>
            </a:r>
            <a:r>
              <a:rPr lang="en-US" sz="2400" dirty="0" smtClean="0">
                <a:hlinkClick r:id="rId2"/>
              </a:rPr>
              <a:t>www.nps.gov/tps/standards.htm</a:t>
            </a:r>
            <a:r>
              <a:rPr lang="en-US" sz="2400" dirty="0" smtClean="0"/>
              <a:t>)</a:t>
            </a:r>
          </a:p>
          <a:p>
            <a:r>
              <a:rPr lang="en-US" sz="2400" dirty="0" smtClean="0"/>
              <a:t>Developed by a sub-commission of HPC—recently updated</a:t>
            </a:r>
          </a:p>
          <a:p>
            <a:r>
              <a:rPr lang="en-US" sz="2400" dirty="0" smtClean="0"/>
              <a:t>Describes appropriate and inappropriate methods and techniques for treatment of historic properties</a:t>
            </a:r>
          </a:p>
          <a:p>
            <a:r>
              <a:rPr lang="en-US" sz="2400" dirty="0" smtClean="0"/>
              <a:t>Used by property owners and contractors when working on historic buildings and by the Commission when deciding on approval of COA</a:t>
            </a:r>
            <a:endParaRPr lang="en-US" sz="2400" dirty="0"/>
          </a:p>
        </p:txBody>
      </p:sp>
    </p:spTree>
    <p:extLst>
      <p:ext uri="{BB962C8B-B14F-4D97-AF65-F5344CB8AC3E}">
        <p14:creationId xmlns:p14="http://schemas.microsoft.com/office/powerpoint/2010/main" val="4029250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b="2469"/>
          <a:stretch/>
        </p:blipFill>
        <p:spPr>
          <a:xfrm>
            <a:off x="35169" y="152400"/>
            <a:ext cx="7215754" cy="6172200"/>
          </a:xfrm>
          <a:prstGeom prst="rect">
            <a:avLst/>
          </a:prstGeom>
        </p:spPr>
      </p:pic>
    </p:spTree>
    <p:extLst>
      <p:ext uri="{BB962C8B-B14F-4D97-AF65-F5344CB8AC3E}">
        <p14:creationId xmlns:p14="http://schemas.microsoft.com/office/powerpoint/2010/main" val="580593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15" y="438752"/>
            <a:ext cx="7772400"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Chapter 18 and Design Guidelines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514350" indent="-457200"/>
            <a:r>
              <a:rPr lang="en-US" sz="2800" dirty="0" smtClean="0">
                <a:latin typeface="Times New Roman" panose="02020603050405020304" pitchFamily="18" charset="0"/>
                <a:cs typeface="Times New Roman" panose="02020603050405020304" pitchFamily="18" charset="0"/>
              </a:rPr>
              <a:t>Chapter 18 is the Historic Preservation section of the Cedar Rapids Municipal Code—legally required to be followed</a:t>
            </a:r>
          </a:p>
          <a:p>
            <a:pPr marL="514350" indent="-457200"/>
            <a:r>
              <a:rPr lang="en-US" sz="2800" dirty="0" smtClean="0">
                <a:latin typeface="Times New Roman" panose="02020603050405020304" pitchFamily="18" charset="0"/>
                <a:cs typeface="Times New Roman" panose="02020603050405020304" pitchFamily="18" charset="0"/>
              </a:rPr>
              <a:t>Design Guidelines are referenced in Chapter 18, but are not a regulatory document. HPC should take them into account, but the Commission has discretion in the application of the guidelines. </a:t>
            </a:r>
          </a:p>
          <a:p>
            <a:pPr marL="57150" indent="0">
              <a:buNone/>
            </a:pPr>
            <a:endParaRPr lang="en-US" sz="2800" dirty="0" smtClean="0">
              <a:latin typeface="Times New Roman" panose="02020603050405020304" pitchFamily="18" charset="0"/>
              <a:cs typeface="Times New Roman" panose="02020603050405020304" pitchFamily="18" charset="0"/>
            </a:endParaRPr>
          </a:p>
          <a:p>
            <a:pPr marL="571500" indent="-514350">
              <a:buAutoNum type="arabicPeriod"/>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2933229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9067800" cy="1143000"/>
          </a:xfrm>
        </p:spPr>
        <p:txBody>
          <a:bodyPr/>
          <a:lstStyle/>
          <a:p>
            <a:r>
              <a:rPr lang="en-US" sz="3600" dirty="0" smtClean="0">
                <a:latin typeface="Times New Roman" panose="02020603050405020304" pitchFamily="18" charset="0"/>
                <a:cs typeface="Times New Roman" panose="02020603050405020304" pitchFamily="18" charset="0"/>
              </a:rPr>
              <a:t>Local and National Districts and Landmarks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828800"/>
            <a:ext cx="8382000" cy="4343400"/>
          </a:xfrm>
        </p:spPr>
        <p:txBody>
          <a:bodyPr/>
          <a:lstStyle/>
          <a:p>
            <a:pPr marL="57150" indent="0">
              <a:buNone/>
            </a:pPr>
            <a:r>
              <a:rPr lang="en-US" sz="2800" dirty="0" smtClean="0">
                <a:latin typeface="Times New Roman" panose="02020603050405020304" pitchFamily="18" charset="0"/>
                <a:cs typeface="Times New Roman" panose="02020603050405020304" pitchFamily="18" charset="0"/>
              </a:rPr>
              <a:t>Local districts and landmarks have more regulations than national districts and landmarks. Review and approval is required for all exterior changes on local landmarks or  properties in local districts. </a:t>
            </a:r>
          </a:p>
          <a:p>
            <a:pPr marL="57150" indent="0">
              <a:buNone/>
            </a:pPr>
            <a:endParaRPr lang="en-US" sz="2800" dirty="0" smtClean="0">
              <a:latin typeface="Times New Roman" panose="02020603050405020304" pitchFamily="18" charset="0"/>
              <a:cs typeface="Times New Roman" panose="02020603050405020304" pitchFamily="18" charset="0"/>
            </a:endParaRPr>
          </a:p>
          <a:p>
            <a:pPr marL="57150" indent="0">
              <a:buNone/>
            </a:pPr>
            <a:r>
              <a:rPr lang="en-US" sz="2800" dirty="0" smtClean="0">
                <a:latin typeface="Times New Roman" panose="02020603050405020304" pitchFamily="18" charset="0"/>
                <a:cs typeface="Times New Roman" panose="02020603050405020304" pitchFamily="18" charset="0"/>
              </a:rPr>
              <a:t>HPC only reviews demolitions and façade structure modification for national landmarks and districts. </a:t>
            </a:r>
          </a:p>
          <a:p>
            <a:pPr marL="57150" indent="0">
              <a:buNone/>
            </a:pPr>
            <a:endParaRPr lang="en-US" dirty="0" smtClean="0">
              <a:latin typeface="Times New Roman" panose="02020603050405020304" pitchFamily="18" charset="0"/>
              <a:cs typeface="Times New Roman" panose="02020603050405020304" pitchFamily="18" charset="0"/>
            </a:endParaRPr>
          </a:p>
          <a:p>
            <a:pPr marL="571500" indent="-514350">
              <a:buFont typeface="+mj-lt"/>
              <a:buAutoNum type="arabicPeriod"/>
            </a:pPr>
            <a:endParaRPr lang="en-US" dirty="0" smtClean="0">
              <a:latin typeface="Times New Roman" panose="02020603050405020304" pitchFamily="18" charset="0"/>
              <a:cs typeface="Times New Roman" panose="02020603050405020304" pitchFamily="18" charset="0"/>
            </a:endParaRPr>
          </a:p>
          <a:p>
            <a:pPr marL="571500" indent="-514350">
              <a:buAutoNum type="arabicPeriod"/>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3176613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445"/>
          <a:stretch/>
        </p:blipFill>
        <p:spPr>
          <a:xfrm>
            <a:off x="152400" y="28669"/>
            <a:ext cx="5297748" cy="5867400"/>
          </a:xfrm>
          <a:prstGeom prst="rect">
            <a:avLst/>
          </a:prstGeom>
        </p:spPr>
      </p:pic>
      <p:sp>
        <p:nvSpPr>
          <p:cNvPr id="5" name="TextBox 4"/>
          <p:cNvSpPr txBox="1"/>
          <p:nvPr/>
        </p:nvSpPr>
        <p:spPr>
          <a:xfrm>
            <a:off x="5334000" y="762000"/>
            <a:ext cx="3465252" cy="3293209"/>
          </a:xfrm>
          <a:prstGeom prst="rect">
            <a:avLst/>
          </a:prstGeom>
          <a:noFill/>
        </p:spPr>
        <p:txBody>
          <a:bodyPr wrap="square" rtlCol="0">
            <a:spAutoFit/>
          </a:bodyPr>
          <a:lstStyle/>
          <a:p>
            <a:r>
              <a:rPr lang="en-US" sz="1600" dirty="0" smtClean="0">
                <a:latin typeface="Cambria" panose="02040503050406030204" pitchFamily="18" charset="0"/>
              </a:rPr>
              <a:t>Local landmarks: </a:t>
            </a:r>
          </a:p>
          <a:p>
            <a:endParaRPr lang="en-US" sz="1600" dirty="0" smtClean="0">
              <a:latin typeface="Cambria" panose="02040503050406030204" pitchFamily="18" charset="0"/>
            </a:endParaRPr>
          </a:p>
          <a:p>
            <a:pPr marL="342900" indent="-342900">
              <a:buFont typeface="Arial" panose="020B0604020202020204" pitchFamily="34" charset="0"/>
              <a:buChar char="•"/>
            </a:pPr>
            <a:r>
              <a:rPr lang="en-US" sz="1600" dirty="0" err="1" smtClean="0">
                <a:latin typeface="Cambria" panose="02040503050406030204" pitchFamily="18" charset="0"/>
              </a:rPr>
              <a:t>Ausadie</a:t>
            </a:r>
            <a:r>
              <a:rPr lang="en-US" sz="1600" dirty="0" smtClean="0">
                <a:latin typeface="Cambria" panose="02040503050406030204" pitchFamily="18" charset="0"/>
              </a:rPr>
              <a:t> Building, 845 1</a:t>
            </a:r>
            <a:r>
              <a:rPr lang="en-US" sz="1600" baseline="30000" dirty="0" smtClean="0">
                <a:latin typeface="Cambria" panose="02040503050406030204" pitchFamily="18" charset="0"/>
              </a:rPr>
              <a:t>st</a:t>
            </a:r>
            <a:r>
              <a:rPr lang="en-US" sz="1600" dirty="0" smtClean="0">
                <a:latin typeface="Cambria" panose="02040503050406030204" pitchFamily="18" charset="0"/>
              </a:rPr>
              <a:t> Ave SE</a:t>
            </a:r>
          </a:p>
          <a:p>
            <a:endParaRPr lang="en-US" sz="1600" dirty="0" smtClean="0">
              <a:latin typeface="Cambria" panose="02040503050406030204" pitchFamily="18" charset="0"/>
            </a:endParaRPr>
          </a:p>
          <a:p>
            <a:pPr marL="342900" indent="-342900">
              <a:buFont typeface="Arial" panose="020B0604020202020204" pitchFamily="34" charset="0"/>
              <a:buChar char="•"/>
            </a:pPr>
            <a:r>
              <a:rPr lang="en-US" sz="1600" dirty="0" smtClean="0">
                <a:latin typeface="Cambria" panose="02040503050406030204" pitchFamily="18" charset="0"/>
              </a:rPr>
              <a:t>Cedar Rapids Milk Condensing Company, 42 7</a:t>
            </a:r>
            <a:r>
              <a:rPr lang="en-US" sz="1600" baseline="30000" dirty="0" smtClean="0">
                <a:latin typeface="Cambria" panose="02040503050406030204" pitchFamily="18" charset="0"/>
              </a:rPr>
              <a:t>th</a:t>
            </a:r>
            <a:r>
              <a:rPr lang="en-US" sz="1600" dirty="0" smtClean="0">
                <a:latin typeface="Cambria" panose="02040503050406030204" pitchFamily="18" charset="0"/>
              </a:rPr>
              <a:t> Ave SW</a:t>
            </a:r>
          </a:p>
          <a:p>
            <a:endParaRPr lang="en-US" sz="1600" dirty="0" smtClean="0">
              <a:latin typeface="Cambria" panose="02040503050406030204" pitchFamily="18" charset="0"/>
            </a:endParaRPr>
          </a:p>
          <a:p>
            <a:pPr marL="342900" indent="-342900">
              <a:buFont typeface="Arial" panose="020B0604020202020204" pitchFamily="34" charset="0"/>
              <a:buChar char="•"/>
            </a:pPr>
            <a:r>
              <a:rPr lang="en-US" sz="1600" dirty="0" smtClean="0">
                <a:latin typeface="Cambria" panose="02040503050406030204" pitchFamily="18" charset="0"/>
              </a:rPr>
              <a:t>Iowa Wind Mill and Pump Company, 525 Valor Way SW</a:t>
            </a:r>
          </a:p>
          <a:p>
            <a:endParaRPr lang="en-US" sz="1600" dirty="0" smtClean="0">
              <a:latin typeface="Cambria" panose="02040503050406030204" pitchFamily="18" charset="0"/>
            </a:endParaRPr>
          </a:p>
          <a:p>
            <a:pPr marL="342900" indent="-342900">
              <a:buFont typeface="Arial" panose="020B0604020202020204" pitchFamily="34" charset="0"/>
              <a:buChar char="•"/>
            </a:pPr>
            <a:r>
              <a:rPr lang="en-US" sz="1600" dirty="0" smtClean="0">
                <a:latin typeface="Cambria" panose="02040503050406030204" pitchFamily="18" charset="0"/>
              </a:rPr>
              <a:t>Grace Episcopal Church, 525 A Ave NE </a:t>
            </a:r>
          </a:p>
          <a:p>
            <a:pPr marL="342900" indent="-342900">
              <a:buFont typeface="Arial" panose="020B0604020202020204" pitchFamily="34" charset="0"/>
              <a:buChar char="•"/>
            </a:pPr>
            <a:endParaRPr lang="en-US" sz="1600" dirty="0" smtClean="0">
              <a:latin typeface="Cambria" panose="02040503050406030204" pitchFamily="18" charset="0"/>
            </a:endParaRPr>
          </a:p>
        </p:txBody>
      </p:sp>
    </p:spTree>
    <p:extLst>
      <p:ext uri="{BB962C8B-B14F-4D97-AF65-F5344CB8AC3E}">
        <p14:creationId xmlns:p14="http://schemas.microsoft.com/office/powerpoint/2010/main" val="2251958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6400800" cy="1143000"/>
          </a:xfrm>
        </p:spPr>
        <p:txBody>
          <a:bodyPr/>
          <a:lstStyle/>
          <a:p>
            <a:r>
              <a:rPr lang="en-US" dirty="0" smtClean="0">
                <a:latin typeface="Times New Roman" panose="02020603050405020304" pitchFamily="18" charset="0"/>
                <a:cs typeface="Times New Roman" panose="02020603050405020304" pitchFamily="18" charset="0"/>
              </a:rPr>
              <a:t>Roles and Responsibilities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676400"/>
            <a:ext cx="7772400" cy="4114800"/>
          </a:xfrm>
        </p:spPr>
        <p:txBody>
          <a:bodyPr/>
          <a:lstStyle/>
          <a:p>
            <a:pPr marL="57150" indent="0">
              <a:buNone/>
            </a:pPr>
            <a:r>
              <a:rPr lang="en-US" dirty="0" smtClean="0">
                <a:latin typeface="Times New Roman" panose="02020603050405020304" pitchFamily="18" charset="0"/>
                <a:cs typeface="Times New Roman" panose="02020603050405020304" pitchFamily="18" charset="0"/>
              </a:rPr>
              <a:t>Commissioners</a:t>
            </a:r>
          </a:p>
          <a:p>
            <a:pPr marL="514350" indent="-457200"/>
            <a:r>
              <a:rPr lang="en-US" dirty="0" smtClean="0">
                <a:latin typeface="Times New Roman" panose="02020603050405020304" pitchFamily="18" charset="0"/>
                <a:cs typeface="Times New Roman" panose="02020603050405020304" pitchFamily="18" charset="0"/>
              </a:rPr>
              <a:t>Review applications:</a:t>
            </a:r>
          </a:p>
          <a:p>
            <a:pPr marL="914400" lvl="1" indent="-457200"/>
            <a:r>
              <a:rPr lang="en-US" sz="2400" dirty="0" smtClean="0">
                <a:latin typeface="Times New Roman" panose="02020603050405020304" pitchFamily="18" charset="0"/>
                <a:cs typeface="Times New Roman" panose="02020603050405020304" pitchFamily="18" charset="0"/>
              </a:rPr>
              <a:t>COA</a:t>
            </a:r>
          </a:p>
          <a:p>
            <a:pPr marL="914400" lvl="1" indent="-457200"/>
            <a:r>
              <a:rPr lang="en-US" sz="2400" dirty="0" smtClean="0">
                <a:latin typeface="Times New Roman" panose="02020603050405020304" pitchFamily="18" charset="0"/>
                <a:cs typeface="Times New Roman" panose="02020603050405020304" pitchFamily="18" charset="0"/>
              </a:rPr>
              <a:t>Demolition Review</a:t>
            </a:r>
          </a:p>
          <a:p>
            <a:pPr marL="914400" lvl="1" indent="-457200"/>
            <a:r>
              <a:rPr lang="en-US" sz="2400" dirty="0" smtClean="0">
                <a:latin typeface="Times New Roman" panose="02020603050405020304" pitchFamily="18" charset="0"/>
                <a:cs typeface="Times New Roman" panose="02020603050405020304" pitchFamily="18" charset="0"/>
              </a:rPr>
              <a:t>Façade modification review </a:t>
            </a:r>
          </a:p>
          <a:p>
            <a:pPr marL="571500" indent="-514350">
              <a:buFont typeface="+mj-lt"/>
              <a:buAutoNum type="arabicPeriod"/>
            </a:pPr>
            <a:endParaRPr lang="en-US" dirty="0" smtClean="0">
              <a:latin typeface="Times New Roman" panose="02020603050405020304" pitchFamily="18" charset="0"/>
              <a:cs typeface="Times New Roman" panose="02020603050405020304" pitchFamily="18" charset="0"/>
            </a:endParaRPr>
          </a:p>
          <a:p>
            <a:pPr marL="571500" indent="-514350">
              <a:buAutoNum type="arabicPeriod"/>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839857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219200" y="228600"/>
            <a:ext cx="6745288" cy="5824538"/>
            <a:chOff x="106713337" y="105613200"/>
            <a:chExt cx="6745677" cy="5824023"/>
          </a:xfrm>
        </p:grpSpPr>
        <p:grpSp>
          <p:nvGrpSpPr>
            <p:cNvPr id="5" name="Group 3"/>
            <p:cNvGrpSpPr>
              <a:grpSpLocks/>
            </p:cNvGrpSpPr>
            <p:nvPr/>
          </p:nvGrpSpPr>
          <p:grpSpPr bwMode="auto">
            <a:xfrm>
              <a:off x="106713337" y="105613200"/>
              <a:ext cx="6745677" cy="5824023"/>
              <a:chOff x="106713337" y="105613200"/>
              <a:chExt cx="6745677" cy="5824023"/>
            </a:xfrm>
          </p:grpSpPr>
          <p:grpSp>
            <p:nvGrpSpPr>
              <p:cNvPr id="9" name="Group 4"/>
              <p:cNvGrpSpPr>
                <a:grpSpLocks/>
              </p:cNvGrpSpPr>
              <p:nvPr/>
            </p:nvGrpSpPr>
            <p:grpSpPr bwMode="auto">
              <a:xfrm>
                <a:off x="110522822" y="106853501"/>
                <a:ext cx="2936192" cy="4510013"/>
                <a:chOff x="110522822" y="106853501"/>
                <a:chExt cx="2936192" cy="4510013"/>
              </a:xfrm>
            </p:grpSpPr>
            <p:sp>
              <p:nvSpPr>
                <p:cNvPr id="1061" name="Rectangle 5"/>
                <p:cNvSpPr>
                  <a:spLocks noChangeArrowheads="1"/>
                </p:cNvSpPr>
                <p:nvPr/>
              </p:nvSpPr>
              <p:spPr bwMode="auto">
                <a:xfrm>
                  <a:off x="110522822" y="109962461"/>
                  <a:ext cx="1195753" cy="1401053"/>
                </a:xfrm>
                <a:prstGeom prst="rect">
                  <a:avLst/>
                </a:prstGeom>
                <a:solidFill>
                  <a:srgbClr val="33CCCC"/>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Calibri" panose="020F0502020204030204" pitchFamily="34" charset="0"/>
                    </a:rPr>
                    <a:t>Certificate of Appropriateness (COA): Issued by Historic Preservation Commission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62" name="Rectangle 6"/>
                <p:cNvSpPr>
                  <a:spLocks noChangeArrowheads="1"/>
                </p:cNvSpPr>
                <p:nvPr/>
              </p:nvSpPr>
              <p:spPr bwMode="auto">
                <a:xfrm>
                  <a:off x="112149403" y="109955427"/>
                  <a:ext cx="1139482" cy="1408087"/>
                </a:xfrm>
                <a:prstGeom prst="rect">
                  <a:avLst/>
                </a:prstGeom>
                <a:solidFill>
                  <a:srgbClr val="CCFAF8"/>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Certificate of No Material Effect (CNME): Issued by staff (1-2 days)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1063" name="Group 7"/>
                <p:cNvGrpSpPr>
                  <a:grpSpLocks/>
                </p:cNvGrpSpPr>
                <p:nvPr/>
              </p:nvGrpSpPr>
              <p:grpSpPr bwMode="auto">
                <a:xfrm>
                  <a:off x="110656467" y="106853501"/>
                  <a:ext cx="2802547" cy="3026310"/>
                  <a:chOff x="110656467" y="106853501"/>
                  <a:chExt cx="2802547" cy="3026310"/>
                </a:xfrm>
              </p:grpSpPr>
              <p:sp>
                <p:nvSpPr>
                  <p:cNvPr id="1065" name="Text Box 8"/>
                  <p:cNvSpPr txBox="1">
                    <a:spLocks noChangeArrowheads="1"/>
                  </p:cNvSpPr>
                  <p:nvPr/>
                </p:nvSpPr>
                <p:spPr bwMode="auto">
                  <a:xfrm>
                    <a:off x="111220934" y="108698126"/>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67" name="Text Box 9"/>
                  <p:cNvSpPr txBox="1">
                    <a:spLocks noChangeArrowheads="1"/>
                  </p:cNvSpPr>
                  <p:nvPr/>
                </p:nvSpPr>
                <p:spPr bwMode="auto">
                  <a:xfrm>
                    <a:off x="112710350" y="108680394"/>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34" name="AutoShape 10"/>
                  <p:cNvCxnSpPr>
                    <a:cxnSpLocks noChangeShapeType="1"/>
                  </p:cNvCxnSpPr>
                  <p:nvPr/>
                </p:nvCxnSpPr>
                <p:spPr bwMode="auto">
                  <a:xfrm>
                    <a:off x="112654079" y="109598458"/>
                    <a:ext cx="1" cy="239150"/>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68" name="Rectangle 11"/>
                  <p:cNvSpPr>
                    <a:spLocks noChangeArrowheads="1"/>
                  </p:cNvSpPr>
                  <p:nvPr/>
                </p:nvSpPr>
                <p:spPr bwMode="auto">
                  <a:xfrm>
                    <a:off x="111331716" y="108972446"/>
                    <a:ext cx="1957169" cy="562709"/>
                  </a:xfrm>
                  <a:prstGeom prst="rect">
                    <a:avLst/>
                  </a:prstGeom>
                  <a:solidFill>
                    <a:srgbClr val="CCE9E8"/>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anose="020F0502020204030204" pitchFamily="34" charset="0"/>
                      </a:rPr>
                      <a:t>Does it meet design guidelines?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69" name="Text Box 12"/>
                  <p:cNvSpPr txBox="1">
                    <a:spLocks noChangeArrowheads="1"/>
                  </p:cNvSpPr>
                  <p:nvPr/>
                </p:nvSpPr>
                <p:spPr bwMode="auto">
                  <a:xfrm>
                    <a:off x="110811213" y="107627223"/>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1" name="Text Box 13"/>
                  <p:cNvSpPr txBox="1">
                    <a:spLocks noChangeArrowheads="1"/>
                  </p:cNvSpPr>
                  <p:nvPr/>
                </p:nvSpPr>
                <p:spPr bwMode="auto">
                  <a:xfrm>
                    <a:off x="112710350" y="107615515"/>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2" name="Rectangle 14"/>
                  <p:cNvSpPr>
                    <a:spLocks noChangeArrowheads="1"/>
                  </p:cNvSpPr>
                  <p:nvPr/>
                </p:nvSpPr>
                <p:spPr bwMode="auto">
                  <a:xfrm>
                    <a:off x="111092566" y="107866374"/>
                    <a:ext cx="2366448" cy="786619"/>
                  </a:xfrm>
                  <a:prstGeom prst="rect">
                    <a:avLst/>
                  </a:prstGeom>
                  <a:solidFill>
                    <a:srgbClr val="CCE9E8"/>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Calibri" panose="020F0502020204030204" pitchFamily="34" charset="0"/>
                      </a:rPr>
                      <a:t>Does it alter a defined feature? (see Site Inventory forms for defined features)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74" name="Rectangle 15"/>
                  <p:cNvSpPr>
                    <a:spLocks noChangeArrowheads="1"/>
                  </p:cNvSpPr>
                  <p:nvPr/>
                </p:nvSpPr>
                <p:spPr bwMode="auto">
                  <a:xfrm>
                    <a:off x="110656467" y="106853501"/>
                    <a:ext cx="2602522" cy="731521"/>
                  </a:xfrm>
                  <a:prstGeom prst="rect">
                    <a:avLst/>
                  </a:prstGeom>
                  <a:solidFill>
                    <a:srgbClr val="CCE9E8"/>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Calibri" panose="020F0502020204030204" pitchFamily="34" charset="0"/>
                      </a:rPr>
                      <a:t>Is the application for a </a:t>
                    </a:r>
                    <a:r>
                      <a:rPr kumimoji="0" lang="en-US" altLang="en-US" sz="1200" b="1" i="0" u="none" strike="noStrike" cap="none" normalizeH="0" baseline="0" dirty="0" smtClean="0">
                        <a:ln>
                          <a:noFill/>
                        </a:ln>
                        <a:solidFill>
                          <a:srgbClr val="000000"/>
                        </a:solidFill>
                        <a:effectLst/>
                        <a:latin typeface="Calibri" panose="020F0502020204030204" pitchFamily="34" charset="0"/>
                      </a:rPr>
                      <a:t>façade structure modification</a:t>
                    </a:r>
                    <a:r>
                      <a:rPr kumimoji="0" lang="en-US" altLang="en-US" sz="1200" b="0" i="0" u="none" strike="noStrike" cap="none" normalizeH="0" baseline="0" dirty="0" smtClean="0">
                        <a:ln>
                          <a:noFill/>
                        </a:ln>
                        <a:solidFill>
                          <a:srgbClr val="000000"/>
                        </a:solidFill>
                        <a:effectLst/>
                        <a:latin typeface="Calibri" panose="020F0502020204030204" pitchFamily="34" charset="0"/>
                      </a:rPr>
                      <a:t>, addition, </a:t>
                    </a:r>
                    <a:r>
                      <a:rPr kumimoji="0" lang="en-US" altLang="en-US" sz="1200" b="1" i="0" u="none" strike="noStrike" cap="none" normalizeH="0" baseline="0" dirty="0" smtClean="0">
                        <a:ln>
                          <a:noFill/>
                        </a:ln>
                        <a:solidFill>
                          <a:srgbClr val="000000"/>
                        </a:solidFill>
                        <a:effectLst/>
                        <a:latin typeface="Calibri" panose="020F0502020204030204" pitchFamily="34" charset="0"/>
                      </a:rPr>
                      <a:t>demolition</a:t>
                    </a:r>
                    <a:r>
                      <a:rPr kumimoji="0" lang="en-US" altLang="en-US" sz="1200" b="0" i="0" u="none" strike="noStrike" cap="none" normalizeH="0" baseline="0" dirty="0" smtClean="0">
                        <a:ln>
                          <a:noFill/>
                        </a:ln>
                        <a:solidFill>
                          <a:srgbClr val="000000"/>
                        </a:solidFill>
                        <a:effectLst/>
                        <a:latin typeface="Calibri" panose="020F0502020204030204" pitchFamily="34" charset="0"/>
                      </a:rPr>
                      <a:t>, or new construction?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cxnSp>
                <p:nvCxnSpPr>
                  <p:cNvPr id="1040" name="AutoShape 16"/>
                  <p:cNvCxnSpPr>
                    <a:cxnSpLocks noChangeShapeType="1"/>
                  </p:cNvCxnSpPr>
                  <p:nvPr/>
                </p:nvCxnSpPr>
                <p:spPr bwMode="auto">
                  <a:xfrm flipH="1">
                    <a:off x="110740438" y="107697563"/>
                    <a:ext cx="437" cy="2162761"/>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1" name="AutoShape 17"/>
                  <p:cNvCxnSpPr>
                    <a:cxnSpLocks noChangeShapeType="1"/>
                  </p:cNvCxnSpPr>
                  <p:nvPr/>
                </p:nvCxnSpPr>
                <p:spPr bwMode="auto">
                  <a:xfrm>
                    <a:off x="112636577" y="107628982"/>
                    <a:ext cx="1" cy="196948"/>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2" name="AutoShape 18"/>
                  <p:cNvCxnSpPr>
                    <a:cxnSpLocks noChangeShapeType="1"/>
                  </p:cNvCxnSpPr>
                  <p:nvPr/>
                </p:nvCxnSpPr>
                <p:spPr bwMode="auto">
                  <a:xfrm flipH="1">
                    <a:off x="111111616" y="108775646"/>
                    <a:ext cx="14065" cy="1076033"/>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3" name="AutoShape 19"/>
                  <p:cNvCxnSpPr>
                    <a:cxnSpLocks noChangeShapeType="1"/>
                  </p:cNvCxnSpPr>
                  <p:nvPr/>
                </p:nvCxnSpPr>
                <p:spPr bwMode="auto">
                  <a:xfrm flipH="1">
                    <a:off x="112640014" y="108730347"/>
                    <a:ext cx="6089" cy="136592"/>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4" name="AutoShape 20"/>
                  <p:cNvCxnSpPr>
                    <a:cxnSpLocks noChangeShapeType="1"/>
                  </p:cNvCxnSpPr>
                  <p:nvPr/>
                </p:nvCxnSpPr>
                <p:spPr bwMode="auto">
                  <a:xfrm>
                    <a:off x="111416122" y="109598458"/>
                    <a:ext cx="2" cy="281353"/>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76" name="Text Box 21"/>
                  <p:cNvSpPr txBox="1">
                    <a:spLocks noChangeArrowheads="1"/>
                  </p:cNvSpPr>
                  <p:nvPr/>
                </p:nvSpPr>
                <p:spPr bwMode="auto">
                  <a:xfrm>
                    <a:off x="111514597" y="109640660"/>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7" name="Text Box 22"/>
                  <p:cNvSpPr txBox="1">
                    <a:spLocks noChangeArrowheads="1"/>
                  </p:cNvSpPr>
                  <p:nvPr/>
                </p:nvSpPr>
                <p:spPr bwMode="auto">
                  <a:xfrm>
                    <a:off x="112768382" y="109610769"/>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grpSp>
            <p:nvGrpSpPr>
              <p:cNvPr id="10" name="Group 23"/>
              <p:cNvGrpSpPr>
                <a:grpSpLocks/>
              </p:cNvGrpSpPr>
              <p:nvPr/>
            </p:nvGrpSpPr>
            <p:grpSpPr bwMode="auto">
              <a:xfrm>
                <a:off x="107384850" y="105613200"/>
                <a:ext cx="5973530" cy="1210261"/>
                <a:chOff x="107384850" y="105613200"/>
                <a:chExt cx="5973530" cy="1210261"/>
              </a:xfrm>
            </p:grpSpPr>
            <p:sp>
              <p:nvSpPr>
                <p:cNvPr id="1057" name="Rectangle 24"/>
                <p:cNvSpPr>
                  <a:spLocks noChangeArrowheads="1"/>
                </p:cNvSpPr>
                <p:nvPr/>
              </p:nvSpPr>
              <p:spPr bwMode="auto">
                <a:xfrm>
                  <a:off x="110235353" y="105613200"/>
                  <a:ext cx="3123027" cy="647113"/>
                </a:xfrm>
                <a:prstGeom prst="rect">
                  <a:avLst/>
                </a:prstGeom>
                <a:solidFill>
                  <a:srgbClr val="D9D9D9"/>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Calibri" panose="020F0502020204030204" pitchFamily="34" charset="0"/>
                    </a:rPr>
                    <a:t> Is it a </a:t>
                  </a:r>
                  <a:r>
                    <a:rPr kumimoji="0" lang="en-US" altLang="en-US" sz="1400" b="1" i="0" u="none" strike="noStrike" cap="none" normalizeH="0" baseline="0" smtClean="0">
                      <a:ln>
                        <a:noFill/>
                      </a:ln>
                      <a:solidFill>
                        <a:srgbClr val="2C2C2C"/>
                      </a:solidFill>
                      <a:effectLst/>
                      <a:latin typeface="Calibri" panose="020F0502020204030204" pitchFamily="34" charset="0"/>
                    </a:rPr>
                    <a:t>Local</a:t>
                  </a:r>
                  <a:r>
                    <a:rPr kumimoji="0" lang="en-US" altLang="en-US" sz="1400" b="1" i="0" u="none" strike="noStrike" cap="none" normalizeH="0" baseline="0" smtClean="0">
                      <a:ln>
                        <a:noFill/>
                      </a:ln>
                      <a:solidFill>
                        <a:srgbClr val="00AAA6"/>
                      </a:solidFill>
                      <a:effectLst/>
                      <a:latin typeface="Calibri" panose="020F0502020204030204" pitchFamily="34" charset="0"/>
                    </a:rPr>
                    <a:t> </a:t>
                  </a:r>
                  <a:r>
                    <a:rPr kumimoji="0" lang="en-US" altLang="en-US" sz="1400" b="1" i="0" u="none" strike="noStrike" cap="none" normalizeH="0" baseline="0" smtClean="0">
                      <a:ln>
                        <a:noFill/>
                      </a:ln>
                      <a:solidFill>
                        <a:srgbClr val="000000"/>
                      </a:solidFill>
                      <a:effectLst/>
                      <a:latin typeface="Calibri" panose="020F0502020204030204" pitchFamily="34" charset="0"/>
                    </a:rPr>
                    <a:t>Landmark or in a </a:t>
                  </a:r>
                  <a:r>
                    <a:rPr kumimoji="0" lang="en-US" altLang="en-US" sz="1400" b="1" i="0" u="none" strike="noStrike" cap="none" normalizeH="0" baseline="0" smtClean="0">
                      <a:ln>
                        <a:noFill/>
                      </a:ln>
                      <a:solidFill>
                        <a:srgbClr val="2C2C2C"/>
                      </a:solidFill>
                      <a:effectLst/>
                      <a:latin typeface="Calibri" panose="020F0502020204030204" pitchFamily="34" charset="0"/>
                    </a:rPr>
                    <a:t>Local </a:t>
                  </a:r>
                  <a:r>
                    <a:rPr kumimoji="0" lang="en-US" altLang="en-US" sz="1400" b="1" i="0" u="none" strike="noStrike" cap="none" normalizeH="0" baseline="0" smtClean="0">
                      <a:ln>
                        <a:noFill/>
                      </a:ln>
                      <a:solidFill>
                        <a:srgbClr val="000000"/>
                      </a:solidFill>
                      <a:effectLst/>
                      <a:latin typeface="Calibri" panose="020F0502020204030204" pitchFamily="34" charset="0"/>
                    </a:rPr>
                    <a:t>District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58" name="Rectangle 25"/>
                <p:cNvSpPr>
                  <a:spLocks noChangeArrowheads="1"/>
                </p:cNvSpPr>
                <p:nvPr/>
              </p:nvSpPr>
              <p:spPr bwMode="auto">
                <a:xfrm>
                  <a:off x="107384850" y="105620234"/>
                  <a:ext cx="1945736" cy="393895"/>
                </a:xfrm>
                <a:prstGeom prst="rect">
                  <a:avLst/>
                </a:prstGeom>
                <a:solidFill>
                  <a:srgbClr val="D9D9D9"/>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Calibri" panose="020F0502020204030204" pitchFamily="34" charset="0"/>
                    </a:rPr>
                    <a:t>Application for a permit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50" name="AutoShape 26"/>
                <p:cNvCxnSpPr>
                  <a:cxnSpLocks noChangeShapeType="1"/>
                </p:cNvCxnSpPr>
                <p:nvPr/>
              </p:nvCxnSpPr>
              <p:spPr bwMode="auto">
                <a:xfrm>
                  <a:off x="111706416" y="106420041"/>
                  <a:ext cx="14508" cy="403420"/>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59" name="Text Box 27"/>
                <p:cNvSpPr txBox="1">
                  <a:spLocks noChangeArrowheads="1"/>
                </p:cNvSpPr>
                <p:nvPr/>
              </p:nvSpPr>
              <p:spPr bwMode="auto">
                <a:xfrm>
                  <a:off x="111838008" y="106555736"/>
                  <a:ext cx="295422" cy="239150"/>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52" name="AutoShape 28"/>
                <p:cNvCxnSpPr>
                  <a:cxnSpLocks noChangeShapeType="1"/>
                </p:cNvCxnSpPr>
                <p:nvPr/>
              </p:nvCxnSpPr>
              <p:spPr bwMode="auto">
                <a:xfrm>
                  <a:off x="109573109" y="105838283"/>
                  <a:ext cx="544261" cy="1"/>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53" name="AutoShape 29"/>
                <p:cNvCxnSpPr>
                  <a:cxnSpLocks noChangeShapeType="1"/>
                </p:cNvCxnSpPr>
                <p:nvPr/>
              </p:nvCxnSpPr>
              <p:spPr bwMode="auto">
                <a:xfrm flipH="1">
                  <a:off x="109899716" y="106315778"/>
                  <a:ext cx="374579" cy="128992"/>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60" name="Text Box 30"/>
                <p:cNvSpPr txBox="1">
                  <a:spLocks noChangeArrowheads="1"/>
                </p:cNvSpPr>
                <p:nvPr/>
              </p:nvSpPr>
              <p:spPr bwMode="auto">
                <a:xfrm>
                  <a:off x="110304483" y="106260313"/>
                  <a:ext cx="295422" cy="239150"/>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11" name="Group 31"/>
              <p:cNvGrpSpPr>
                <a:grpSpLocks/>
              </p:cNvGrpSpPr>
              <p:nvPr/>
            </p:nvGrpSpPr>
            <p:grpSpPr bwMode="auto">
              <a:xfrm>
                <a:off x="106713337" y="106273596"/>
                <a:ext cx="3401523" cy="5163627"/>
                <a:chOff x="106713337" y="106273596"/>
                <a:chExt cx="3401523" cy="5163627"/>
              </a:xfrm>
            </p:grpSpPr>
            <p:sp>
              <p:nvSpPr>
                <p:cNvPr id="12" name="Rectangle 32"/>
                <p:cNvSpPr>
                  <a:spLocks noChangeArrowheads="1"/>
                </p:cNvSpPr>
                <p:nvPr/>
              </p:nvSpPr>
              <p:spPr bwMode="auto">
                <a:xfrm>
                  <a:off x="108799533" y="110930787"/>
                  <a:ext cx="1041008" cy="506436"/>
                </a:xfrm>
                <a:prstGeom prst="rect">
                  <a:avLst/>
                </a:prstGeom>
                <a:solidFill>
                  <a:srgbClr val="FFFF99"/>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Calibri" panose="020F0502020204030204" pitchFamily="34" charset="0"/>
                    </a:rPr>
                    <a:t>HPC—Hold up to 60 days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13" name="Group 33"/>
                <p:cNvGrpSpPr>
                  <a:grpSpLocks/>
                </p:cNvGrpSpPr>
                <p:nvPr/>
              </p:nvGrpSpPr>
              <p:grpSpPr bwMode="auto">
                <a:xfrm>
                  <a:off x="106713337" y="106273596"/>
                  <a:ext cx="3401523" cy="5163627"/>
                  <a:chOff x="106713337" y="106273596"/>
                  <a:chExt cx="3401523" cy="5163627"/>
                </a:xfrm>
              </p:grpSpPr>
              <p:sp>
                <p:nvSpPr>
                  <p:cNvPr id="14" name="Rectangle 34"/>
                  <p:cNvSpPr>
                    <a:spLocks noChangeArrowheads="1"/>
                  </p:cNvSpPr>
                  <p:nvPr/>
                </p:nvSpPr>
                <p:spPr bwMode="auto">
                  <a:xfrm>
                    <a:off x="107617848" y="110930786"/>
                    <a:ext cx="956602" cy="506437"/>
                  </a:xfrm>
                  <a:prstGeom prst="rect">
                    <a:avLst/>
                  </a:prstGeom>
                  <a:solidFill>
                    <a:srgbClr val="FFFF99"/>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Calibri" panose="020F0502020204030204" pitchFamily="34" charset="0"/>
                      </a:rPr>
                      <a:t>HPC—Release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Text Box 35"/>
                  <p:cNvSpPr txBox="1">
                    <a:spLocks noChangeArrowheads="1"/>
                  </p:cNvSpPr>
                  <p:nvPr/>
                </p:nvSpPr>
                <p:spPr bwMode="auto">
                  <a:xfrm>
                    <a:off x="109566221" y="107854666"/>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16" name="Group 36"/>
                  <p:cNvGrpSpPr>
                    <a:grpSpLocks/>
                  </p:cNvGrpSpPr>
                  <p:nvPr/>
                </p:nvGrpSpPr>
                <p:grpSpPr bwMode="auto">
                  <a:xfrm>
                    <a:off x="106713337" y="106273596"/>
                    <a:ext cx="3211465" cy="5163627"/>
                    <a:chOff x="106713337" y="106273596"/>
                    <a:chExt cx="3211465" cy="5163627"/>
                  </a:xfrm>
                </p:grpSpPr>
                <p:sp>
                  <p:nvSpPr>
                    <p:cNvPr id="17" name="Rectangle 37"/>
                    <p:cNvSpPr>
                      <a:spLocks noChangeArrowheads="1"/>
                    </p:cNvSpPr>
                    <p:nvPr/>
                  </p:nvSpPr>
                  <p:spPr bwMode="auto">
                    <a:xfrm>
                      <a:off x="106713337" y="110930786"/>
                      <a:ext cx="742069" cy="506437"/>
                    </a:xfrm>
                    <a:prstGeom prst="rect">
                      <a:avLst/>
                    </a:prstGeom>
                    <a:solidFill>
                      <a:srgbClr val="EBDF9D"/>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Calibri" panose="020F0502020204030204" pitchFamily="34" charset="0"/>
                        </a:rPr>
                        <a:t>No Review</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18" name="Group 38"/>
                    <p:cNvGrpSpPr>
                      <a:grpSpLocks/>
                    </p:cNvGrpSpPr>
                    <p:nvPr/>
                  </p:nvGrpSpPr>
                  <p:grpSpPr bwMode="auto">
                    <a:xfrm>
                      <a:off x="106840938" y="106273596"/>
                      <a:ext cx="3083864" cy="4657190"/>
                      <a:chOff x="106840938" y="106273596"/>
                      <a:chExt cx="3083864" cy="4657190"/>
                    </a:xfrm>
                  </p:grpSpPr>
                  <p:sp>
                    <p:nvSpPr>
                      <p:cNvPr id="19" name="Rectangle 39"/>
                      <p:cNvSpPr>
                        <a:spLocks noChangeArrowheads="1"/>
                      </p:cNvSpPr>
                      <p:nvPr/>
                    </p:nvSpPr>
                    <p:spPr bwMode="auto">
                      <a:xfrm>
                        <a:off x="107081515" y="107491674"/>
                        <a:ext cx="2759026" cy="293665"/>
                      </a:xfrm>
                      <a:prstGeom prst="rect">
                        <a:avLst/>
                      </a:prstGeom>
                      <a:solidFill>
                        <a:srgbClr val="F5EFC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anose="020F0502020204030204" pitchFamily="34" charset="0"/>
                          </a:rPr>
                          <a:t>Is the application for a </a:t>
                        </a:r>
                        <a:r>
                          <a:rPr kumimoji="0" lang="en-US" altLang="en-US" sz="1200" b="1" i="0" u="none" strike="noStrike" cap="none" normalizeH="0" baseline="0" smtClean="0">
                            <a:ln>
                              <a:noFill/>
                            </a:ln>
                            <a:solidFill>
                              <a:srgbClr val="000000"/>
                            </a:solidFill>
                            <a:effectLst/>
                            <a:latin typeface="Calibri" panose="020F0502020204030204" pitchFamily="34" charset="0"/>
                          </a:rPr>
                          <a:t>demolition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64" name="AutoShape 40"/>
                      <p:cNvCxnSpPr>
                        <a:cxnSpLocks noChangeShapeType="1"/>
                      </p:cNvCxnSpPr>
                      <p:nvPr/>
                    </p:nvCxnSpPr>
                    <p:spPr bwMode="auto">
                      <a:xfrm>
                        <a:off x="107406830" y="107815235"/>
                        <a:ext cx="1" cy="182878"/>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0" name="Text Box 41"/>
                      <p:cNvSpPr txBox="1">
                        <a:spLocks noChangeArrowheads="1"/>
                      </p:cNvSpPr>
                      <p:nvPr/>
                    </p:nvSpPr>
                    <p:spPr bwMode="auto">
                      <a:xfrm>
                        <a:off x="107494237" y="107820507"/>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66" name="AutoShape 42"/>
                      <p:cNvCxnSpPr>
                        <a:cxnSpLocks noChangeShapeType="1"/>
                      </p:cNvCxnSpPr>
                      <p:nvPr/>
                    </p:nvCxnSpPr>
                    <p:spPr bwMode="auto">
                      <a:xfrm>
                        <a:off x="109190789" y="107312201"/>
                        <a:ext cx="3" cy="125954"/>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1" name="Rectangle 43"/>
                      <p:cNvSpPr>
                        <a:spLocks noChangeArrowheads="1"/>
                      </p:cNvSpPr>
                      <p:nvPr/>
                    </p:nvSpPr>
                    <p:spPr bwMode="auto">
                      <a:xfrm>
                        <a:off x="106840938" y="106273596"/>
                        <a:ext cx="2982350" cy="957452"/>
                      </a:xfrm>
                      <a:prstGeom prst="rect">
                        <a:avLst/>
                      </a:prstGeom>
                      <a:solidFill>
                        <a:srgbClr val="F5EFC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Calibri" panose="020F0502020204030204" pitchFamily="34" charset="0"/>
                          </a:rPr>
                          <a:t>Is the property any of the following: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1100" b="0" i="0" u="none" strike="noStrike" cap="none" normalizeH="0" baseline="0" dirty="0" smtClean="0">
                            <a:ln>
                              <a:noFill/>
                            </a:ln>
                            <a:solidFill>
                              <a:srgbClr val="000000"/>
                            </a:solidFill>
                            <a:effectLst/>
                            <a:latin typeface="Calibri" panose="020F0502020204030204" pitchFamily="34" charset="0"/>
                          </a:rPr>
                          <a:t>A primary building 50 years or older?</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1100" b="0" i="0" u="none" strike="noStrike" cap="none" normalizeH="0" baseline="0" dirty="0" smtClean="0">
                            <a:ln>
                              <a:noFill/>
                            </a:ln>
                            <a:solidFill>
                              <a:srgbClr val="000000"/>
                            </a:solidFill>
                            <a:effectLst/>
                            <a:latin typeface="Calibri" panose="020F0502020204030204" pitchFamily="34" charset="0"/>
                          </a:rPr>
                          <a:t>An accessory building built in 1943 or earlier?</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US" altLang="en-US" sz="1100" b="0" i="0" u="none" strike="noStrike" cap="none" normalizeH="0" baseline="0" dirty="0" smtClean="0">
                            <a:ln>
                              <a:noFill/>
                            </a:ln>
                            <a:solidFill>
                              <a:srgbClr val="000000"/>
                            </a:solidFill>
                            <a:effectLst/>
                            <a:latin typeface="Calibri" panose="020F0502020204030204" pitchFamily="34" charset="0"/>
                          </a:rPr>
                          <a:t>A National Landmark or in a National District?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 name="Text Box 44"/>
                      <p:cNvSpPr txBox="1">
                        <a:spLocks noChangeArrowheads="1"/>
                      </p:cNvSpPr>
                      <p:nvPr/>
                    </p:nvSpPr>
                    <p:spPr bwMode="auto">
                      <a:xfrm>
                        <a:off x="106890721" y="107312201"/>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3" name="Text Box 45"/>
                      <p:cNvSpPr txBox="1">
                        <a:spLocks noChangeArrowheads="1"/>
                      </p:cNvSpPr>
                      <p:nvPr/>
                    </p:nvSpPr>
                    <p:spPr bwMode="auto">
                      <a:xfrm>
                        <a:off x="109291902" y="107252415"/>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70" name="AutoShape 46"/>
                      <p:cNvCxnSpPr>
                        <a:cxnSpLocks noChangeShapeType="1"/>
                      </p:cNvCxnSpPr>
                      <p:nvPr/>
                    </p:nvCxnSpPr>
                    <p:spPr bwMode="auto">
                      <a:xfrm flipH="1">
                        <a:off x="109501212" y="107991079"/>
                        <a:ext cx="31893" cy="2028202"/>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4" name="Rectangle 47"/>
                      <p:cNvSpPr>
                        <a:spLocks noChangeArrowheads="1"/>
                      </p:cNvSpPr>
                      <p:nvPr/>
                    </p:nvSpPr>
                    <p:spPr bwMode="auto">
                      <a:xfrm>
                        <a:off x="107081515" y="108059658"/>
                        <a:ext cx="2055642" cy="740312"/>
                      </a:xfrm>
                      <a:prstGeom prst="rect">
                        <a:avLst/>
                      </a:prstGeom>
                      <a:solidFill>
                        <a:srgbClr val="F5EFC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anose="020F0502020204030204" pitchFamily="34" charset="0"/>
                          </a:rPr>
                          <a:t>Is the property a National Landmark or in a National Historic District?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5" name="Rectangle 48"/>
                      <p:cNvSpPr>
                        <a:spLocks noChangeArrowheads="1"/>
                      </p:cNvSpPr>
                      <p:nvPr/>
                    </p:nvSpPr>
                    <p:spPr bwMode="auto">
                      <a:xfrm>
                        <a:off x="107930924" y="110102443"/>
                        <a:ext cx="1855036" cy="548857"/>
                      </a:xfrm>
                      <a:prstGeom prst="rect">
                        <a:avLst/>
                      </a:prstGeom>
                      <a:solidFill>
                        <a:srgbClr val="F5EFC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anose="020F0502020204030204" pitchFamily="34" charset="0"/>
                          </a:rPr>
                          <a:t>Is the structure or building </a:t>
                        </a:r>
                        <a:r>
                          <a:rPr kumimoji="0" lang="en-US" altLang="en-US" sz="1200" b="1" i="0" u="none" strike="noStrike" cap="none" normalizeH="0" baseline="0" smtClean="0">
                            <a:ln>
                              <a:noFill/>
                            </a:ln>
                            <a:solidFill>
                              <a:srgbClr val="000000"/>
                            </a:solidFill>
                            <a:effectLst/>
                            <a:latin typeface="Calibri" panose="020F0502020204030204" pitchFamily="34" charset="0"/>
                          </a:rPr>
                          <a:t>historically significant</a:t>
                        </a:r>
                        <a:r>
                          <a:rPr kumimoji="0" lang="en-US" altLang="en-US" sz="1200" b="0" i="0" u="none" strike="noStrike" cap="none" normalizeH="0" baseline="0" smtClean="0">
                            <a:ln>
                              <a:noFill/>
                            </a:ln>
                            <a:solidFill>
                              <a:srgbClr val="000000"/>
                            </a:solidFill>
                            <a:effectLst/>
                            <a:latin typeface="Calibri" panose="020F0502020204030204" pitchFamily="34"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73" name="AutoShape 49"/>
                      <p:cNvCxnSpPr>
                        <a:cxnSpLocks noChangeShapeType="1"/>
                      </p:cNvCxnSpPr>
                      <p:nvPr/>
                    </p:nvCxnSpPr>
                    <p:spPr bwMode="auto">
                      <a:xfrm>
                        <a:off x="107972218" y="110739728"/>
                        <a:ext cx="10636" cy="127754"/>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6" name="Text Box 50"/>
                      <p:cNvSpPr txBox="1">
                        <a:spLocks noChangeArrowheads="1"/>
                      </p:cNvSpPr>
                      <p:nvPr/>
                    </p:nvSpPr>
                    <p:spPr bwMode="auto">
                      <a:xfrm>
                        <a:off x="108058343" y="110691635"/>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75" name="AutoShape 51"/>
                      <p:cNvCxnSpPr>
                        <a:cxnSpLocks noChangeShapeType="1"/>
                      </p:cNvCxnSpPr>
                      <p:nvPr/>
                    </p:nvCxnSpPr>
                    <p:spPr bwMode="auto">
                      <a:xfrm>
                        <a:off x="109270800" y="110739728"/>
                        <a:ext cx="10636" cy="143131"/>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7" name="Text Box 52"/>
                      <p:cNvSpPr txBox="1">
                        <a:spLocks noChangeArrowheads="1"/>
                      </p:cNvSpPr>
                      <p:nvPr/>
                    </p:nvSpPr>
                    <p:spPr bwMode="auto">
                      <a:xfrm>
                        <a:off x="109376163" y="110691635"/>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8" name="Rectangle 53"/>
                      <p:cNvSpPr>
                        <a:spLocks noChangeArrowheads="1"/>
                      </p:cNvSpPr>
                      <p:nvPr/>
                    </p:nvSpPr>
                    <p:spPr bwMode="auto">
                      <a:xfrm>
                        <a:off x="107255088" y="109087920"/>
                        <a:ext cx="1465821" cy="772076"/>
                      </a:xfrm>
                      <a:prstGeom prst="rect">
                        <a:avLst/>
                      </a:prstGeom>
                      <a:solidFill>
                        <a:srgbClr val="F5EFC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anose="020F0502020204030204" pitchFamily="34" charset="0"/>
                          </a:rPr>
                          <a:t>Is the application for a </a:t>
                        </a:r>
                        <a:r>
                          <a:rPr kumimoji="0" lang="en-US" altLang="en-US" sz="1200" b="1" i="0" u="none" strike="noStrike" cap="none" normalizeH="0" baseline="0" smtClean="0">
                            <a:ln>
                              <a:noFill/>
                            </a:ln>
                            <a:solidFill>
                              <a:srgbClr val="000000"/>
                            </a:solidFill>
                            <a:effectLst/>
                            <a:latin typeface="Calibri" panose="020F0502020204030204" pitchFamily="34" charset="0"/>
                          </a:rPr>
                          <a:t>façade structure modification?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78" name="AutoShape 54"/>
                      <p:cNvCxnSpPr>
                        <a:cxnSpLocks noChangeShapeType="1"/>
                      </p:cNvCxnSpPr>
                      <p:nvPr/>
                    </p:nvCxnSpPr>
                    <p:spPr bwMode="auto">
                      <a:xfrm>
                        <a:off x="108379193" y="108873717"/>
                        <a:ext cx="1" cy="182878"/>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9" name="Text Box 55"/>
                      <p:cNvSpPr txBox="1">
                        <a:spLocks noChangeArrowheads="1"/>
                      </p:cNvSpPr>
                      <p:nvPr/>
                    </p:nvSpPr>
                    <p:spPr bwMode="auto">
                      <a:xfrm>
                        <a:off x="108446589" y="108848769"/>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80" name="AutoShape 56"/>
                      <p:cNvCxnSpPr>
                        <a:cxnSpLocks noChangeShapeType="1"/>
                      </p:cNvCxnSpPr>
                      <p:nvPr/>
                    </p:nvCxnSpPr>
                    <p:spPr bwMode="auto">
                      <a:xfrm flipH="1">
                        <a:off x="107111410" y="108868512"/>
                        <a:ext cx="14066" cy="1920729"/>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0" name="Text Box 57"/>
                      <p:cNvSpPr txBox="1">
                        <a:spLocks noChangeArrowheads="1"/>
                      </p:cNvSpPr>
                      <p:nvPr/>
                    </p:nvSpPr>
                    <p:spPr bwMode="auto">
                      <a:xfrm>
                        <a:off x="107181086" y="108848769"/>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82" name="AutoShape 58"/>
                      <p:cNvCxnSpPr>
                        <a:cxnSpLocks noChangeShapeType="1"/>
                      </p:cNvCxnSpPr>
                      <p:nvPr/>
                    </p:nvCxnSpPr>
                    <p:spPr bwMode="auto">
                      <a:xfrm>
                        <a:off x="108520670" y="109941951"/>
                        <a:ext cx="10633" cy="108450"/>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1" name="Text Box 59"/>
                      <p:cNvSpPr txBox="1">
                        <a:spLocks noChangeArrowheads="1"/>
                      </p:cNvSpPr>
                      <p:nvPr/>
                    </p:nvSpPr>
                    <p:spPr bwMode="auto">
                      <a:xfrm>
                        <a:off x="108606982" y="109880280"/>
                        <a:ext cx="548639" cy="239151"/>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cxnSp>
                    <p:nvCxnSpPr>
                      <p:cNvPr id="1084" name="AutoShape 60"/>
                      <p:cNvCxnSpPr>
                        <a:cxnSpLocks noChangeShapeType="1"/>
                      </p:cNvCxnSpPr>
                      <p:nvPr/>
                    </p:nvCxnSpPr>
                    <p:spPr bwMode="auto">
                      <a:xfrm flipH="1">
                        <a:off x="107384850" y="109920578"/>
                        <a:ext cx="9525" cy="819150"/>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56" name="Text Box 61"/>
                      <p:cNvSpPr txBox="1">
                        <a:spLocks noChangeArrowheads="1"/>
                      </p:cNvSpPr>
                      <p:nvPr/>
                    </p:nvSpPr>
                    <p:spPr bwMode="auto">
                      <a:xfrm>
                        <a:off x="107439360" y="109920578"/>
                        <a:ext cx="314990" cy="242695"/>
                      </a:xfrm>
                      <a:prstGeom prst="rect">
                        <a:avLst/>
                      </a:prstGeom>
                      <a:noFill/>
                      <a:ln>
                        <a:noFill/>
                      </a:ln>
                      <a:effectLst/>
                      <a:extLst>
                        <a:ext uri="{909E8E84-426E-40DD-AFC4-6F175D3DCCD1}">
                          <a14:hiddenFill xmlns:a14="http://schemas.microsoft.com/office/drawing/2010/main">
                            <a:solidFill>
                              <a:srgbClr val="3B3B3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anose="020F0502020204030204" pitchFamily="34"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grpSp>
          </p:grpSp>
        </p:grpSp>
        <p:cxnSp>
          <p:nvCxnSpPr>
            <p:cNvPr id="1086" name="AutoShape 62"/>
            <p:cNvCxnSpPr>
              <a:cxnSpLocks noChangeShapeType="1"/>
            </p:cNvCxnSpPr>
            <p:nvPr/>
          </p:nvCxnSpPr>
          <p:spPr bwMode="auto">
            <a:xfrm>
              <a:off x="106858191" y="107371991"/>
              <a:ext cx="11877" cy="3461010"/>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spTree>
    <p:extLst>
      <p:ext uri="{BB962C8B-B14F-4D97-AF65-F5344CB8AC3E}">
        <p14:creationId xmlns:p14="http://schemas.microsoft.com/office/powerpoint/2010/main" val="3908183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620000" cy="1143000"/>
          </a:xfrm>
        </p:spPr>
        <p:txBody>
          <a:bodyPr/>
          <a:lstStyle/>
          <a:p>
            <a:r>
              <a:rPr lang="en-US" sz="3600" dirty="0" smtClean="0">
                <a:latin typeface="Times New Roman" panose="02020603050405020304" pitchFamily="18" charset="0"/>
                <a:cs typeface="Times New Roman" panose="02020603050405020304" pitchFamily="18" charset="0"/>
              </a:rPr>
              <a:t>COA and CNME</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676400"/>
            <a:ext cx="7772400" cy="4343400"/>
          </a:xfrm>
        </p:spPr>
        <p:txBody>
          <a:bodyPr/>
          <a:lstStyle/>
          <a:p>
            <a:pPr marL="400050"/>
            <a:r>
              <a:rPr lang="en-US" sz="2400" dirty="0" smtClean="0">
                <a:latin typeface="Times New Roman" panose="02020603050405020304" pitchFamily="18" charset="0"/>
                <a:cs typeface="Times New Roman" panose="02020603050405020304" pitchFamily="18" charset="0"/>
              </a:rPr>
              <a:t>A Certificate of Appropriateness (COA) must be issued for exterior changes to </a:t>
            </a:r>
            <a:r>
              <a:rPr lang="en-US" sz="2400" b="1" dirty="0" smtClean="0">
                <a:latin typeface="Times New Roman" panose="02020603050405020304" pitchFamily="18" charset="0"/>
                <a:cs typeface="Times New Roman" panose="02020603050405020304" pitchFamily="18" charset="0"/>
              </a:rPr>
              <a:t>local </a:t>
            </a:r>
            <a:r>
              <a:rPr lang="en-US" sz="2400" dirty="0" smtClean="0">
                <a:latin typeface="Times New Roman" panose="02020603050405020304" pitchFamily="18" charset="0"/>
                <a:cs typeface="Times New Roman" panose="02020603050405020304" pitchFamily="18" charset="0"/>
              </a:rPr>
              <a:t>landmarks or properties in </a:t>
            </a:r>
            <a:r>
              <a:rPr lang="en-US" sz="2400" b="1" dirty="0" smtClean="0">
                <a:latin typeface="Times New Roman" panose="02020603050405020304" pitchFamily="18" charset="0"/>
                <a:cs typeface="Times New Roman" panose="02020603050405020304" pitchFamily="18" charset="0"/>
              </a:rPr>
              <a:t>local </a:t>
            </a:r>
            <a:r>
              <a:rPr lang="en-US" sz="2400" dirty="0" smtClean="0">
                <a:latin typeface="Times New Roman" panose="02020603050405020304" pitchFamily="18" charset="0"/>
                <a:cs typeface="Times New Roman" panose="02020603050405020304" pitchFamily="18" charset="0"/>
              </a:rPr>
              <a:t>historic districts. </a:t>
            </a:r>
            <a:endParaRPr lang="en-US" sz="2400" dirty="0">
              <a:latin typeface="Times New Roman" panose="02020603050405020304" pitchFamily="18" charset="0"/>
              <a:cs typeface="Times New Roman" panose="02020603050405020304" pitchFamily="18" charset="0"/>
            </a:endParaRPr>
          </a:p>
          <a:p>
            <a:pPr marL="400050"/>
            <a:r>
              <a:rPr lang="en-US" sz="2400" dirty="0" smtClean="0">
                <a:latin typeface="Times New Roman" panose="02020603050405020304" pitchFamily="18" charset="0"/>
                <a:cs typeface="Times New Roman" panose="02020603050405020304" pitchFamily="18" charset="0"/>
              </a:rPr>
              <a:t>Some minor exterior changes may be issued a Certificate of No Material Effect (CNME) by staff, if the changes do not alter a defining feature and follow the design guidelines. </a:t>
            </a:r>
          </a:p>
          <a:p>
            <a:pPr marL="400050"/>
            <a:r>
              <a:rPr lang="en-US" sz="2400" dirty="0" smtClean="0">
                <a:latin typeface="Times New Roman" panose="02020603050405020304" pitchFamily="18" charset="0"/>
                <a:cs typeface="Times New Roman" panose="02020603050405020304" pitchFamily="18" charset="0"/>
              </a:rPr>
              <a:t>Façade structure </a:t>
            </a:r>
            <a:r>
              <a:rPr lang="en-US" sz="2400" dirty="0">
                <a:latin typeface="Times New Roman" panose="02020603050405020304" pitchFamily="18" charset="0"/>
                <a:cs typeface="Times New Roman" panose="02020603050405020304" pitchFamily="18" charset="0"/>
              </a:rPr>
              <a:t>m</a:t>
            </a:r>
            <a:r>
              <a:rPr lang="en-US" sz="2400" dirty="0" smtClean="0">
                <a:latin typeface="Times New Roman" panose="02020603050405020304" pitchFamily="18" charset="0"/>
                <a:cs typeface="Times New Roman" panose="02020603050405020304" pitchFamily="18" charset="0"/>
              </a:rPr>
              <a:t>odifications, additions, demolitions, and new constructions in local historic districts and local landmarks are not eligible for a CNME and must come before the HPC</a:t>
            </a: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2206428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620000" cy="1143000"/>
          </a:xfrm>
        </p:spPr>
        <p:txBody>
          <a:bodyPr/>
          <a:lstStyle/>
          <a:p>
            <a:r>
              <a:rPr lang="en-US" sz="3600" dirty="0" smtClean="0">
                <a:latin typeface="Times New Roman" panose="02020603050405020304" pitchFamily="18" charset="0"/>
                <a:cs typeface="Times New Roman" panose="02020603050405020304" pitchFamily="18" charset="0"/>
              </a:rPr>
              <a:t>COA Actions</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447800"/>
            <a:ext cx="7772400" cy="4876800"/>
          </a:xfrm>
        </p:spPr>
        <p:txBody>
          <a:bodyPr/>
          <a:lstStyle/>
          <a:p>
            <a:pPr marL="514350" indent="-4572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Approve as submitted; or</a:t>
            </a:r>
          </a:p>
          <a:p>
            <a:pPr marL="514350" indent="-4572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Approve with modifications agreeable to the applicant; or</a:t>
            </a:r>
          </a:p>
          <a:p>
            <a:pPr marL="514350" indent="-4572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Deny the application; or</a:t>
            </a:r>
          </a:p>
          <a:p>
            <a:pPr marL="514350" indent="-45720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Request additional information. </a:t>
            </a:r>
          </a:p>
          <a:p>
            <a:pPr marL="57150" indent="0">
              <a:buNone/>
            </a:pPr>
            <a:endParaRPr lang="en-US" sz="2400" dirty="0">
              <a:latin typeface="Times New Roman" panose="02020603050405020304" pitchFamily="18" charset="0"/>
              <a:cs typeface="Times New Roman" panose="02020603050405020304" pitchFamily="18" charset="0"/>
            </a:endParaRPr>
          </a:p>
          <a:p>
            <a:pPr marL="57150" indent="0">
              <a:buNone/>
            </a:pPr>
            <a:r>
              <a:rPr lang="en-US" sz="2400" dirty="0" smtClean="0">
                <a:latin typeface="Times New Roman" panose="02020603050405020304" pitchFamily="18" charset="0"/>
                <a:cs typeface="Times New Roman" panose="02020603050405020304" pitchFamily="18" charset="0"/>
              </a:rPr>
              <a:t>If the commission denies a COA, the applicant may appeal to City Council, and must notify the City Clerk within 10 business days of the HPC meeting. </a:t>
            </a:r>
            <a:endParaRPr lang="en-US" sz="2400" dirty="0"/>
          </a:p>
        </p:txBody>
      </p:sp>
    </p:spTree>
    <p:extLst>
      <p:ext uri="{BB962C8B-B14F-4D97-AF65-F5344CB8AC3E}">
        <p14:creationId xmlns:p14="http://schemas.microsoft.com/office/powerpoint/2010/main" val="27974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20000" cy="1143000"/>
          </a:xfrm>
        </p:spPr>
        <p:txBody>
          <a:bodyPr/>
          <a:lstStyle/>
          <a:p>
            <a:r>
              <a:rPr lang="en-US" sz="3600" dirty="0" smtClean="0">
                <a:latin typeface="Times New Roman" panose="02020603050405020304" pitchFamily="18" charset="0"/>
                <a:cs typeface="Times New Roman" panose="02020603050405020304" pitchFamily="18" charset="0"/>
              </a:rPr>
              <a:t>Demolition Review</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676400"/>
            <a:ext cx="7772400" cy="4419600"/>
          </a:xfrm>
        </p:spPr>
        <p:txBody>
          <a:bodyPr>
            <a:normAutofit lnSpcReduction="10000"/>
          </a:bodyPr>
          <a:lstStyle/>
          <a:p>
            <a:pPr marL="57150" indent="0">
              <a:buNone/>
            </a:pPr>
            <a:r>
              <a:rPr lang="en-US" sz="2800" dirty="0" smtClean="0">
                <a:latin typeface="Times New Roman" panose="02020603050405020304" pitchFamily="18" charset="0"/>
                <a:cs typeface="Times New Roman" panose="02020603050405020304" pitchFamily="18" charset="0"/>
              </a:rPr>
              <a:t>HPC reviews demolition permits for the following: </a:t>
            </a:r>
          </a:p>
          <a:p>
            <a:pPr marL="514350" indent="-457200"/>
            <a:r>
              <a:rPr lang="en-US" sz="2800" dirty="0" smtClean="0">
                <a:latin typeface="Times New Roman" panose="02020603050405020304" pitchFamily="18" charset="0"/>
                <a:cs typeface="Times New Roman" panose="02020603050405020304" pitchFamily="18" charset="0"/>
              </a:rPr>
              <a:t>Primary buildings that are 50 years old or older</a:t>
            </a:r>
          </a:p>
          <a:p>
            <a:pPr marL="514350" indent="-457200"/>
            <a:r>
              <a:rPr lang="en-US" sz="2800" dirty="0" smtClean="0">
                <a:latin typeface="Times New Roman" panose="02020603050405020304" pitchFamily="18" charset="0"/>
                <a:cs typeface="Times New Roman" panose="02020603050405020304" pitchFamily="18" charset="0"/>
              </a:rPr>
              <a:t>Accessory buildings built in 1943 or earlier in </a:t>
            </a:r>
            <a:r>
              <a:rPr lang="en-US" sz="2800" b="1" dirty="0" smtClean="0">
                <a:latin typeface="Times New Roman" panose="02020603050405020304" pitchFamily="18" charset="0"/>
                <a:cs typeface="Times New Roman" panose="02020603050405020304" pitchFamily="18" charset="0"/>
              </a:rPr>
              <a:t>national</a:t>
            </a:r>
            <a:r>
              <a:rPr lang="en-US" sz="2800" dirty="0" smtClean="0">
                <a:latin typeface="Times New Roman" panose="02020603050405020304" pitchFamily="18" charset="0"/>
                <a:cs typeface="Times New Roman" panose="02020603050405020304" pitchFamily="18" charset="0"/>
              </a:rPr>
              <a:t> historic districts or landmarks, or any garage, barn, summer kitchen, or greenhouse built in 1943 or earlier</a:t>
            </a:r>
          </a:p>
          <a:p>
            <a:pPr marL="57150" indent="0">
              <a:buNone/>
            </a:pPr>
            <a:endParaRPr lang="en-US" sz="2400" dirty="0" smtClean="0">
              <a:latin typeface="Times New Roman" panose="02020603050405020304" pitchFamily="18" charset="0"/>
              <a:cs typeface="Times New Roman" panose="02020603050405020304" pitchFamily="18" charset="0"/>
            </a:endParaRPr>
          </a:p>
          <a:p>
            <a:pPr marL="57150" indent="0">
              <a:buNone/>
            </a:pPr>
            <a:r>
              <a:rPr lang="en-US" sz="2400" dirty="0" smtClean="0">
                <a:latin typeface="Times New Roman" panose="02020603050405020304" pitchFamily="18" charset="0"/>
                <a:cs typeface="Times New Roman" panose="02020603050405020304" pitchFamily="18" charset="0"/>
              </a:rPr>
              <a:t>Plans for redevelopment cannot be discussed when making consideration</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endParaRPr lang="en-US" sz="2800" dirty="0" smtClean="0">
              <a:latin typeface="Times New Roman" panose="02020603050405020304" pitchFamily="18" charset="0"/>
              <a:cs typeface="Times New Roman" panose="02020603050405020304" pitchFamily="18" charset="0"/>
            </a:endParaRPr>
          </a:p>
          <a:p>
            <a:pPr marL="514350" indent="-457200"/>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1103632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Member Orientation </a:t>
            </a:r>
            <a:endParaRPr lang="en-US" sz="3600" dirty="0"/>
          </a:p>
        </p:txBody>
      </p:sp>
      <p:sp>
        <p:nvSpPr>
          <p:cNvPr id="3" name="Text Placeholder 2"/>
          <p:cNvSpPr>
            <a:spLocks noGrp="1"/>
          </p:cNvSpPr>
          <p:nvPr>
            <p:ph type="body" idx="1"/>
          </p:nvPr>
        </p:nvSpPr>
        <p:spPr/>
        <p:txBody>
          <a:bodyPr/>
          <a:lstStyle/>
          <a:p>
            <a:r>
              <a:rPr lang="en-US" dirty="0" smtClean="0"/>
              <a:t>Presentation</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802904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620000" cy="1143000"/>
          </a:xfrm>
        </p:spPr>
        <p:txBody>
          <a:bodyPr/>
          <a:lstStyle/>
          <a:p>
            <a:r>
              <a:rPr lang="en-US" sz="3600" dirty="0" smtClean="0">
                <a:latin typeface="Times New Roman" panose="02020603050405020304" pitchFamily="18" charset="0"/>
                <a:cs typeface="Times New Roman" panose="02020603050405020304" pitchFamily="18" charset="0"/>
              </a:rPr>
              <a:t>Façade Structure Modification</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524000"/>
            <a:ext cx="7772400" cy="4724400"/>
          </a:xfrm>
        </p:spPr>
        <p:txBody>
          <a:bodyPr/>
          <a:lstStyle/>
          <a:p>
            <a:pPr marL="514350" indent="-457200"/>
            <a:r>
              <a:rPr lang="en-US" sz="2400" dirty="0" smtClean="0">
                <a:latin typeface="Times New Roman" panose="02020603050405020304" pitchFamily="18" charset="0"/>
                <a:cs typeface="Times New Roman" panose="02020603050405020304" pitchFamily="18" charset="0"/>
              </a:rPr>
              <a:t>HPC reviews all façade structure modifications on any primary building or structure that is 50 years or older and located in a national historic district or is a national landmark</a:t>
            </a:r>
          </a:p>
          <a:p>
            <a:pPr marL="514350" indent="-457200"/>
            <a:r>
              <a:rPr lang="en-US" sz="2000" dirty="0" smtClean="0">
                <a:latin typeface="Times New Roman" panose="02020603050405020304" pitchFamily="18" charset="0"/>
                <a:cs typeface="Times New Roman" panose="02020603050405020304" pitchFamily="18" charset="0"/>
              </a:rPr>
              <a:t>Façade structure modification definition: </a:t>
            </a:r>
          </a:p>
          <a:p>
            <a:pPr marL="57150" indent="0">
              <a:buNone/>
            </a:pPr>
            <a:r>
              <a:rPr lang="en-US" sz="1600" i="1" dirty="0" smtClean="0">
                <a:latin typeface="Times New Roman" panose="02020603050405020304" pitchFamily="18" charset="0"/>
                <a:cs typeface="Times New Roman" panose="02020603050405020304" pitchFamily="18" charset="0"/>
              </a:rPr>
              <a:t>“Modification to a primary building or structure which would do any of the following: </a:t>
            </a:r>
          </a:p>
          <a:p>
            <a:pPr marL="57150" indent="0">
              <a:buNone/>
            </a:pPr>
            <a:r>
              <a:rPr lang="en-US" sz="1600" i="1" dirty="0" smtClean="0">
                <a:latin typeface="Times New Roman" panose="02020603050405020304" pitchFamily="18" charset="0"/>
                <a:cs typeface="Times New Roman" panose="02020603050405020304" pitchFamily="18" charset="0"/>
              </a:rPr>
              <a:t>1. On a façade wall facing  public street right-of-way: </a:t>
            </a:r>
          </a:p>
          <a:p>
            <a:pPr marL="57150" indent="0">
              <a:buNone/>
            </a:pPr>
            <a:r>
              <a:rPr lang="en-US" sz="1600" i="1" dirty="0">
                <a:latin typeface="Times New Roman" panose="02020603050405020304" pitchFamily="18" charset="0"/>
                <a:cs typeface="Times New Roman" panose="02020603050405020304" pitchFamily="18" charset="0"/>
              </a:rPr>
              <a:t>	</a:t>
            </a:r>
            <a:r>
              <a:rPr lang="en-US" sz="1600" i="1" dirty="0" smtClean="0">
                <a:latin typeface="Times New Roman" panose="02020603050405020304" pitchFamily="18" charset="0"/>
                <a:cs typeface="Times New Roman" panose="02020603050405020304" pitchFamily="18" charset="0"/>
              </a:rPr>
              <a:t>a. Add floor area to the building or structure; or</a:t>
            </a:r>
          </a:p>
          <a:p>
            <a:pPr marL="57150" indent="0">
              <a:buNone/>
            </a:pPr>
            <a:r>
              <a:rPr lang="en-US" sz="1600" i="1" dirty="0">
                <a:latin typeface="Times New Roman" panose="02020603050405020304" pitchFamily="18" charset="0"/>
                <a:cs typeface="Times New Roman" panose="02020603050405020304" pitchFamily="18" charset="0"/>
              </a:rPr>
              <a:t>	</a:t>
            </a:r>
            <a:r>
              <a:rPr lang="en-US" sz="1600" i="1" dirty="0" smtClean="0">
                <a:latin typeface="Times New Roman" panose="02020603050405020304" pitchFamily="18" charset="0"/>
                <a:cs typeface="Times New Roman" panose="02020603050405020304" pitchFamily="18" charset="0"/>
              </a:rPr>
              <a:t>b. Add another wall which encloses the original wall from view. </a:t>
            </a:r>
          </a:p>
          <a:p>
            <a:pPr marL="57150" indent="0">
              <a:buNone/>
            </a:pPr>
            <a:r>
              <a:rPr lang="en-US" sz="1600" i="1" dirty="0" smtClean="0">
                <a:latin typeface="Times New Roman" panose="02020603050405020304" pitchFamily="18" charset="0"/>
                <a:cs typeface="Times New Roman" panose="02020603050405020304" pitchFamily="18" charset="0"/>
              </a:rPr>
              <a:t>2. On a façade wall facing a public street right-of-way, removal of existing, above ground wall structure consisting of any of, but not limited to, the following elements: wall studs, wall framing, beams, masonry elements, and/or columns. This shall not include alterations to exterior materials such as, but not limited to: siding, wood, stucco, </a:t>
            </a:r>
            <a:r>
              <a:rPr lang="en-US" sz="1600" i="1" dirty="0" err="1" smtClean="0">
                <a:latin typeface="Times New Roman" panose="02020603050405020304" pitchFamily="18" charset="0"/>
                <a:cs typeface="Times New Roman" panose="02020603050405020304" pitchFamily="18" charset="0"/>
              </a:rPr>
              <a:t>hardee</a:t>
            </a:r>
            <a:r>
              <a:rPr lang="en-US" sz="1600" i="1" dirty="0" smtClean="0">
                <a:latin typeface="Times New Roman" panose="02020603050405020304" pitchFamily="18" charset="0"/>
                <a:cs typeface="Times New Roman" panose="02020603050405020304" pitchFamily="18" charset="0"/>
              </a:rPr>
              <a:t> plank, cement board, or other similar exterior wall coverings. </a:t>
            </a:r>
          </a:p>
          <a:p>
            <a:pPr marL="57150" indent="0">
              <a:buNone/>
            </a:pPr>
            <a:r>
              <a:rPr lang="en-US" sz="1600" i="1" dirty="0" smtClean="0">
                <a:latin typeface="Times New Roman" panose="02020603050405020304" pitchFamily="18" charset="0"/>
                <a:cs typeface="Times New Roman" panose="02020603050405020304" pitchFamily="18" charset="0"/>
              </a:rPr>
              <a:t>3. Permanent alteration to the pitch of a roof.”</a:t>
            </a:r>
          </a:p>
          <a:p>
            <a:pPr marL="57150" indent="0">
              <a:buNone/>
            </a:pPr>
            <a:endParaRPr lang="en-US" dirty="0"/>
          </a:p>
        </p:txBody>
      </p:sp>
    </p:spTree>
    <p:extLst>
      <p:ext uri="{BB962C8B-B14F-4D97-AF65-F5344CB8AC3E}">
        <p14:creationId xmlns:p14="http://schemas.microsoft.com/office/powerpoint/2010/main" val="3400657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762000"/>
          </a:xfrm>
        </p:spPr>
        <p:txBody>
          <a:bodyPr/>
          <a:lstStyle/>
          <a:p>
            <a:r>
              <a:rPr lang="en-US" sz="2800" dirty="0" smtClean="0">
                <a:latin typeface="Times New Roman" panose="02020603050405020304" pitchFamily="18" charset="0"/>
                <a:cs typeface="Times New Roman" panose="02020603050405020304" pitchFamily="18" charset="0"/>
              </a:rPr>
              <a:t>Determining Historical Significance</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371600"/>
            <a:ext cx="7772400" cy="4724400"/>
          </a:xfrm>
        </p:spPr>
        <p:txBody>
          <a:bodyPr/>
          <a:lstStyle/>
          <a:p>
            <a:pPr marL="0" indent="0">
              <a:buNone/>
            </a:pPr>
            <a:r>
              <a:rPr lang="en-US" sz="1800" b="1" dirty="0" smtClean="0">
                <a:latin typeface="Times New Roman" panose="02020603050405020304" pitchFamily="18" charset="0"/>
                <a:cs typeface="Times New Roman" panose="02020603050405020304" pitchFamily="18" charset="0"/>
              </a:rPr>
              <a:t>Historically Significant</a:t>
            </a:r>
            <a:r>
              <a:rPr lang="en-US" sz="1800" dirty="0" smtClean="0">
                <a:latin typeface="Times New Roman" panose="02020603050405020304" pitchFamily="18" charset="0"/>
                <a:cs typeface="Times New Roman" panose="02020603050405020304" pitchFamily="18" charset="0"/>
              </a:rPr>
              <a:t>: Any structure, building, site, property, object, or item which is determined by the Cedar Rapids Historic Preservation Commission, National Park Service or State of Iowa Historic Preservation Office to possess integrity and meet one or more of the following: </a:t>
            </a:r>
          </a:p>
          <a:p>
            <a:pPr marL="344488" indent="342900">
              <a:buFont typeface="+mj-lt"/>
              <a:buAutoNum type="arabicPeriod"/>
            </a:pPr>
            <a:r>
              <a:rPr lang="en-US" sz="1800" dirty="0" smtClean="0">
                <a:latin typeface="Times New Roman" panose="02020603050405020304" pitchFamily="18" charset="0"/>
                <a:cs typeface="Times New Roman" panose="02020603050405020304" pitchFamily="18" charset="0"/>
              </a:rPr>
              <a:t>Associated with events that have made a significant contribution to the broad patterns of our history; or</a:t>
            </a:r>
          </a:p>
          <a:p>
            <a:pPr marL="344488" indent="342900">
              <a:buFont typeface="+mj-lt"/>
              <a:buAutoNum type="arabicPeriod"/>
            </a:pPr>
            <a:r>
              <a:rPr lang="en-US" sz="1800" dirty="0" smtClean="0">
                <a:latin typeface="Times New Roman" panose="02020603050405020304" pitchFamily="18" charset="0"/>
                <a:cs typeface="Times New Roman" panose="02020603050405020304" pitchFamily="18" charset="0"/>
              </a:rPr>
              <a:t>Associated with the lives of significant persons in our past; or </a:t>
            </a:r>
          </a:p>
          <a:p>
            <a:pPr marL="344488" indent="342900">
              <a:buFont typeface="+mj-lt"/>
              <a:buAutoNum type="arabicPeriod"/>
            </a:pPr>
            <a:r>
              <a:rPr lang="en-US" sz="1800" dirty="0" smtClean="0">
                <a:latin typeface="Times New Roman" panose="02020603050405020304" pitchFamily="18" charset="0"/>
                <a:cs typeface="Times New Roman" panose="02020603050405020304" pitchFamily="18" charset="0"/>
              </a:rPr>
              <a:t>Embodies the distinctive characteristics of a type, period, or method of construction, or represents the work of a master, or possesses high artistic values, or represents a significant and distinguishable entity whose components may lack individual distinction; or </a:t>
            </a:r>
          </a:p>
          <a:p>
            <a:pPr marL="344488" indent="342900">
              <a:buFont typeface="+mj-lt"/>
              <a:buAutoNum type="arabicPeriod"/>
            </a:pPr>
            <a:r>
              <a:rPr lang="en-US" sz="1800" dirty="0" smtClean="0">
                <a:latin typeface="Times New Roman" panose="02020603050405020304" pitchFamily="18" charset="0"/>
                <a:cs typeface="Times New Roman" panose="02020603050405020304" pitchFamily="18" charset="0"/>
              </a:rPr>
              <a:t>Yielded, or may be likely to yield, information important in history or prehistory.  </a:t>
            </a:r>
          </a:p>
          <a:p>
            <a:pPr>
              <a:buFont typeface="+mj-lt"/>
              <a:buAutoNum type="arabicPeriod"/>
            </a:pPr>
            <a:endParaRPr lang="en-US" sz="1600" dirty="0" smtClean="0"/>
          </a:p>
          <a:p>
            <a:pPr marL="0" indent="0">
              <a:buNone/>
            </a:pPr>
            <a:endParaRPr lang="en-US" sz="1600" dirty="0" smtClean="0"/>
          </a:p>
          <a:p>
            <a:pPr marL="0" indent="0">
              <a:buNone/>
            </a:pPr>
            <a:endParaRPr lang="en-US" dirty="0"/>
          </a:p>
        </p:txBody>
      </p:sp>
    </p:spTree>
    <p:extLst>
      <p:ext uri="{BB962C8B-B14F-4D97-AF65-F5344CB8AC3E}">
        <p14:creationId xmlns:p14="http://schemas.microsoft.com/office/powerpoint/2010/main" val="38543140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528" y="457200"/>
            <a:ext cx="7772400" cy="762000"/>
          </a:xfrm>
        </p:spPr>
        <p:txBody>
          <a:bodyPr/>
          <a:lstStyle/>
          <a:p>
            <a:r>
              <a:rPr lang="en-US" sz="2800" dirty="0" smtClean="0"/>
              <a:t>Determining Historical Significance</a:t>
            </a:r>
            <a:endParaRPr lang="en-US" sz="2800" dirty="0"/>
          </a:p>
        </p:txBody>
      </p:sp>
      <p:sp>
        <p:nvSpPr>
          <p:cNvPr id="3" name="Content Placeholder 2"/>
          <p:cNvSpPr>
            <a:spLocks noGrp="1"/>
          </p:cNvSpPr>
          <p:nvPr>
            <p:ph idx="1"/>
          </p:nvPr>
        </p:nvSpPr>
        <p:spPr>
          <a:xfrm>
            <a:off x="685800" y="1371600"/>
            <a:ext cx="7772400" cy="4724400"/>
          </a:xfrm>
        </p:spPr>
        <p:txBody>
          <a:bodyPr/>
          <a:lstStyle/>
          <a:p>
            <a:r>
              <a:rPr lang="en-US" sz="2400" dirty="0" smtClean="0"/>
              <a:t>City surveys</a:t>
            </a:r>
          </a:p>
          <a:p>
            <a:pPr lvl="1">
              <a:buFont typeface="Wingdings" panose="05000000000000000000" pitchFamily="2" charset="2"/>
              <a:buChar char="Ø"/>
            </a:pPr>
            <a:r>
              <a:rPr lang="en-US" sz="2000" dirty="0" smtClean="0"/>
              <a:t>Reconnaissance Level Survey</a:t>
            </a:r>
          </a:p>
          <a:p>
            <a:pPr lvl="1">
              <a:buFont typeface="Wingdings" panose="05000000000000000000" pitchFamily="2" charset="2"/>
              <a:buChar char="Ø"/>
            </a:pPr>
            <a:r>
              <a:rPr lang="en-US" sz="2000" dirty="0" smtClean="0"/>
              <a:t>Intensive Level Survey</a:t>
            </a:r>
          </a:p>
          <a:p>
            <a:pPr marL="0" indent="0">
              <a:buNone/>
            </a:pPr>
            <a:r>
              <a:rPr lang="en-US" sz="1600" dirty="0" smtClean="0">
                <a:hlinkClick r:id="rId2"/>
              </a:rPr>
              <a:t>http</a:t>
            </a:r>
            <a:r>
              <a:rPr lang="en-US" sz="1600" dirty="0">
                <a:hlinkClick r:id="rId2"/>
              </a:rPr>
              <a:t>://www.cedar-rapids.org/local_government/departments_a_-_</a:t>
            </a:r>
            <a:r>
              <a:rPr lang="en-US" sz="1600" dirty="0" smtClean="0">
                <a:hlinkClick r:id="rId2"/>
              </a:rPr>
              <a:t>f/community_development/historic_surveys_and_data/index.php</a:t>
            </a:r>
          </a:p>
          <a:p>
            <a:pPr marL="0" indent="0">
              <a:buNone/>
            </a:pPr>
            <a:r>
              <a:rPr lang="en-US" sz="1600" dirty="0" smtClean="0"/>
              <a:t>	</a:t>
            </a:r>
            <a:r>
              <a:rPr lang="en-US" sz="1600" dirty="0"/>
              <a:t>Access completed surveys</a:t>
            </a:r>
          </a:p>
          <a:p>
            <a:pPr marL="0" indent="0">
              <a:buNone/>
            </a:pPr>
            <a:endParaRPr lang="en-US" sz="1600" dirty="0" smtClean="0">
              <a:hlinkClick r:id="rId2"/>
            </a:endParaRPr>
          </a:p>
          <a:p>
            <a:pPr marL="0" indent="0">
              <a:buNone/>
            </a:pPr>
            <a:r>
              <a:rPr lang="en-US" sz="1600" dirty="0" smtClean="0">
                <a:hlinkClick r:id="rId2"/>
              </a:rPr>
              <a:t>http</a:t>
            </a:r>
            <a:r>
              <a:rPr lang="en-US" sz="1600" dirty="0">
                <a:hlinkClick r:id="rId2"/>
              </a:rPr>
              <a:t>://</a:t>
            </a:r>
            <a:r>
              <a:rPr lang="en-US" sz="1600" dirty="0" smtClean="0">
                <a:hlinkClick r:id="rId2"/>
              </a:rPr>
              <a:t>crgis.cedar-rapids.org/HDV/index.html</a:t>
            </a:r>
            <a:r>
              <a:rPr lang="en-US" sz="1600" dirty="0" smtClean="0"/>
              <a:t> </a:t>
            </a:r>
          </a:p>
          <a:p>
            <a:pPr marL="0" indent="0">
              <a:buNone/>
            </a:pPr>
            <a:r>
              <a:rPr lang="en-US" sz="1600" dirty="0"/>
              <a:t>	</a:t>
            </a:r>
            <a:r>
              <a:rPr lang="en-US" sz="1600" dirty="0" smtClean="0"/>
              <a:t>GIS Map showing historic districts and survey information</a:t>
            </a:r>
          </a:p>
          <a:p>
            <a:pPr marL="0" indent="0">
              <a:buNone/>
            </a:pPr>
            <a:r>
              <a:rPr lang="en-US" sz="1600" dirty="0" smtClean="0"/>
              <a:t> </a:t>
            </a:r>
          </a:p>
          <a:p>
            <a:r>
              <a:rPr lang="en-US" sz="2400" dirty="0" smtClean="0"/>
              <a:t>For properties that have not been surveyed, the City relies on the guidance and expertise of the Commission to determine historical significance</a:t>
            </a:r>
          </a:p>
        </p:txBody>
      </p:sp>
    </p:spTree>
    <p:extLst>
      <p:ext uri="{BB962C8B-B14F-4D97-AF65-F5344CB8AC3E}">
        <p14:creationId xmlns:p14="http://schemas.microsoft.com/office/powerpoint/2010/main" val="416695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132" y="304416"/>
            <a:ext cx="7543800" cy="836433"/>
          </a:xfrm>
        </p:spPr>
        <p:txBody>
          <a:bodyPr>
            <a:normAutofit fontScale="90000"/>
          </a:bodyPr>
          <a:lstStyle/>
          <a:p>
            <a:r>
              <a:rPr lang="en-US" sz="2800" dirty="0" smtClean="0">
                <a:latin typeface="Times New Roman" panose="02020603050405020304" pitchFamily="18" charset="0"/>
                <a:cs typeface="Times New Roman" panose="02020603050405020304" pitchFamily="18" charset="0"/>
              </a:rPr>
              <a:t>Demolition and Façade Structure Modification Review Actions</a:t>
            </a:r>
            <a:endParaRPr lang="en-US" sz="2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838200" y="1371600"/>
            <a:ext cx="7924800" cy="3200400"/>
            <a:chOff x="0" y="-98004"/>
            <a:chExt cx="5598100" cy="4137010"/>
          </a:xfrm>
        </p:grpSpPr>
        <p:sp>
          <p:nvSpPr>
            <p:cNvPr id="6" name="Text Box 2"/>
            <p:cNvSpPr txBox="1">
              <a:spLocks noChangeArrowheads="1"/>
            </p:cNvSpPr>
            <p:nvPr/>
          </p:nvSpPr>
          <p:spPr bwMode="auto">
            <a:xfrm>
              <a:off x="871267" y="-98004"/>
              <a:ext cx="2789028" cy="735591"/>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1. Determination of                                     Historic Significance</a:t>
              </a:r>
              <a:endParaRPr lang="en-US" sz="1100" kern="0" dirty="0">
                <a:solidFill>
                  <a:sysClr val="windowText" lastClr="000000"/>
                </a:solidFill>
                <a:latin typeface="Calibri"/>
                <a:ea typeface="Calibri"/>
                <a:cs typeface="Times New Roman"/>
              </a:endParaRPr>
            </a:p>
          </p:txBody>
        </p:sp>
        <p:sp>
          <p:nvSpPr>
            <p:cNvPr id="7"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8"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9" name="Straight Arrow Connector 8"/>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0" name="Text Box 2"/>
            <p:cNvSpPr txBox="1">
              <a:spLocks noChangeArrowheads="1"/>
            </p:cNvSpPr>
            <p:nvPr/>
          </p:nvSpPr>
          <p:spPr bwMode="auto">
            <a:xfrm>
              <a:off x="267419" y="2510287"/>
              <a:ext cx="1543685" cy="370840"/>
            </a:xfrm>
            <a:prstGeom prst="rect">
              <a:avLst/>
            </a:prstGeom>
            <a:solidFill>
              <a:schemeClr val="accent1">
                <a:lumMod val="75000"/>
              </a:schemeClr>
            </a:solidFill>
            <a:ln w="25400" cap="flat" cmpd="sng" algn="ctr">
              <a:no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1" name="Straight Arrow Connector 10"/>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2" name="Text Box 2"/>
            <p:cNvSpPr txBox="1">
              <a:spLocks noChangeArrowheads="1"/>
            </p:cNvSpPr>
            <p:nvPr/>
          </p:nvSpPr>
          <p:spPr bwMode="auto">
            <a:xfrm>
              <a:off x="2389517" y="2501660"/>
              <a:ext cx="1543685" cy="1537346"/>
            </a:xfrm>
            <a:prstGeom prst="rect">
              <a:avLst/>
            </a:prstGeom>
            <a:solidFill>
              <a:schemeClr val="accent1">
                <a:lumMod val="75000"/>
              </a:schemeClr>
            </a:solidFill>
            <a:ln w="25400" cap="flat" cmpd="sng" algn="ctr">
              <a:no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3" name="Straight Arrow Connector 12"/>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4054415" y="2510287"/>
              <a:ext cx="1543685" cy="1052195"/>
            </a:xfrm>
            <a:prstGeom prst="rect">
              <a:avLst/>
            </a:prstGeom>
            <a:solidFill>
              <a:schemeClr val="accent1">
                <a:lumMod val="75000"/>
              </a:schemeClr>
            </a:solidFill>
            <a:ln w="25400" cap="flat" cmpd="sng" algn="ctr">
              <a:no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 if HPC does not wish to explore options </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16" name="Straight Arrow Connector 15"/>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
        <p:nvSpPr>
          <p:cNvPr id="3" name="TextBox 2"/>
          <p:cNvSpPr txBox="1"/>
          <p:nvPr/>
        </p:nvSpPr>
        <p:spPr>
          <a:xfrm>
            <a:off x="152400" y="4802751"/>
            <a:ext cx="8610600" cy="1323439"/>
          </a:xfrm>
          <a:prstGeom prst="rect">
            <a:avLst/>
          </a:prstGeom>
          <a:noFill/>
        </p:spPr>
        <p:txBody>
          <a:bodyPr wrap="square" rtlCol="0">
            <a:spAutoFit/>
          </a:bodyPr>
          <a:lstStyle/>
          <a:p>
            <a:pPr algn="ctr"/>
            <a:r>
              <a:rPr lang="en-US" sz="2000" b="1" dirty="0" smtClean="0"/>
              <a:t>“If the HPC places a hold, the HPC shall indicate which criteria per Section 18.02.T makes the building or structure historically significant as part of the permanent minute record of the HPC” (Chapter 18, Section 18.09.D.4)</a:t>
            </a:r>
            <a:endParaRPr lang="en-US" sz="2000" b="1" dirty="0"/>
          </a:p>
        </p:txBody>
      </p:sp>
    </p:spTree>
    <p:extLst>
      <p:ext uri="{BB962C8B-B14F-4D97-AF65-F5344CB8AC3E}">
        <p14:creationId xmlns:p14="http://schemas.microsoft.com/office/powerpoint/2010/main" val="136462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772400" cy="5257800"/>
          </a:xfrm>
        </p:spPr>
        <p:txBody>
          <a:bodyPr>
            <a:normAutofit/>
          </a:bodyPr>
          <a:lstStyle/>
          <a:p>
            <a:pPr marL="0" indent="0">
              <a:buNone/>
            </a:pPr>
            <a:r>
              <a:rPr lang="en-US" sz="2000" dirty="0" smtClean="0"/>
              <a:t>During the 60 day hold, the Historic Preservation Commission shall work with the property owner to explore the following alternatives to determine if any are feasible:</a:t>
            </a:r>
          </a:p>
          <a:p>
            <a:pPr marL="457200" indent="-457200">
              <a:buAutoNum type="alphaLcPeriod"/>
            </a:pPr>
            <a:r>
              <a:rPr lang="en-US" sz="1800" dirty="0" smtClean="0"/>
              <a:t>Designation as a local historic landmark.</a:t>
            </a:r>
          </a:p>
          <a:p>
            <a:pPr marL="457200" indent="-457200">
              <a:buAutoNum type="alphaLcPeriod"/>
            </a:pPr>
            <a:r>
              <a:rPr lang="en-US" sz="1800" dirty="0" smtClean="0"/>
              <a:t>Rehabilitation utilizing State or Federal tax incentives. </a:t>
            </a:r>
          </a:p>
          <a:p>
            <a:pPr marL="457200" indent="-457200">
              <a:buAutoNum type="alphaLcPeriod"/>
            </a:pPr>
            <a:r>
              <a:rPr lang="en-US" sz="1800" dirty="0" smtClean="0"/>
              <a:t>Adaptation of the building or structure to a new use or incorporating the building or structure into redevelopment plans. </a:t>
            </a:r>
          </a:p>
          <a:p>
            <a:pPr marL="457200" indent="-457200">
              <a:buAutoNum type="alphaLcPeriod"/>
            </a:pPr>
            <a:r>
              <a:rPr lang="en-US" sz="1800" dirty="0" smtClean="0"/>
              <a:t>Finding a new owner who is interested in preserving or rehabilitating the building or structure. </a:t>
            </a:r>
          </a:p>
          <a:p>
            <a:pPr marL="457200" indent="-457200">
              <a:buAutoNum type="alphaLcPeriod"/>
            </a:pPr>
            <a:r>
              <a:rPr lang="en-US" sz="1800" dirty="0" smtClean="0"/>
              <a:t>Looking for an alternative location for the redevelopment proposal. </a:t>
            </a:r>
          </a:p>
          <a:p>
            <a:pPr marL="457200" indent="-457200">
              <a:buAutoNum type="alphaLcPeriod"/>
            </a:pPr>
            <a:r>
              <a:rPr lang="en-US" sz="1800" dirty="0" smtClean="0"/>
              <a:t>Moving the building or structure to an alternative location if proposed for demolition. </a:t>
            </a:r>
          </a:p>
          <a:p>
            <a:pPr marL="457200" indent="-457200">
              <a:buAutoNum type="alphaLcPeriod"/>
            </a:pPr>
            <a:r>
              <a:rPr lang="en-US" sz="1800" dirty="0" smtClean="0"/>
              <a:t>Salvaging building materials. </a:t>
            </a:r>
          </a:p>
          <a:p>
            <a:pPr marL="457200" indent="-457200">
              <a:buAutoNum type="alphaLcPeriod"/>
            </a:pPr>
            <a:r>
              <a:rPr lang="en-US" sz="1800" dirty="0" smtClean="0"/>
              <a:t>Additional documentation of the exterior of the building or structure prior to the issuance of a building permit.</a:t>
            </a:r>
            <a:endParaRPr lang="en-US" sz="1800" dirty="0"/>
          </a:p>
        </p:txBody>
      </p:sp>
    </p:spTree>
    <p:extLst>
      <p:ext uri="{BB962C8B-B14F-4D97-AF65-F5344CB8AC3E}">
        <p14:creationId xmlns:p14="http://schemas.microsoft.com/office/powerpoint/2010/main" val="3949988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772400" cy="1143000"/>
          </a:xfrm>
        </p:spPr>
        <p:txBody>
          <a:bodyPr/>
          <a:lstStyle/>
          <a:p>
            <a:r>
              <a:rPr lang="en-US" sz="4000" dirty="0" smtClean="0"/>
              <a:t>Historic Rehab Program</a:t>
            </a:r>
            <a:endParaRPr lang="en-US" sz="4000" dirty="0"/>
          </a:p>
        </p:txBody>
      </p:sp>
      <p:sp>
        <p:nvSpPr>
          <p:cNvPr id="3" name="Content Placeholder 2"/>
          <p:cNvSpPr>
            <a:spLocks noGrp="1"/>
          </p:cNvSpPr>
          <p:nvPr>
            <p:ph idx="1"/>
          </p:nvPr>
        </p:nvSpPr>
        <p:spPr>
          <a:xfrm>
            <a:off x="685800" y="1676400"/>
            <a:ext cx="7772400" cy="4495800"/>
          </a:xfrm>
        </p:spPr>
        <p:txBody>
          <a:bodyPr/>
          <a:lstStyle/>
          <a:p>
            <a:r>
              <a:rPr lang="en-US" sz="2400" dirty="0" smtClean="0">
                <a:cs typeface="Times New Roman" panose="02020603050405020304" pitchFamily="18" charset="0"/>
              </a:rPr>
              <a:t>Established in August 2016 to replace Paint Rebate Program</a:t>
            </a:r>
          </a:p>
          <a:p>
            <a:r>
              <a:rPr lang="en-US" sz="2400" dirty="0" smtClean="0">
                <a:cs typeface="Times New Roman" panose="02020603050405020304" pitchFamily="18" charset="0"/>
              </a:rPr>
              <a:t>Eligible </a:t>
            </a:r>
            <a:r>
              <a:rPr lang="en-US" sz="2400" dirty="0">
                <a:cs typeface="Times New Roman" panose="02020603050405020304" pitchFamily="18" charset="0"/>
              </a:rPr>
              <a:t>projects include:</a:t>
            </a:r>
          </a:p>
          <a:p>
            <a:pPr lvl="1"/>
            <a:r>
              <a:rPr lang="en-US" sz="2000" dirty="0">
                <a:cs typeface="Times New Roman" panose="02020603050405020304" pitchFamily="18" charset="0"/>
              </a:rPr>
              <a:t>Historic window repair</a:t>
            </a:r>
          </a:p>
          <a:p>
            <a:pPr lvl="1"/>
            <a:r>
              <a:rPr lang="en-US" sz="2000" dirty="0">
                <a:cs typeface="Times New Roman" panose="02020603050405020304" pitchFamily="18" charset="0"/>
              </a:rPr>
              <a:t>Wood door refinishing </a:t>
            </a:r>
          </a:p>
          <a:p>
            <a:pPr lvl="1"/>
            <a:r>
              <a:rPr lang="en-US" sz="2000" dirty="0">
                <a:cs typeface="Times New Roman" panose="02020603050405020304" pitchFamily="18" charset="0"/>
              </a:rPr>
              <a:t>Painting wood or stucco exteriors</a:t>
            </a:r>
          </a:p>
          <a:p>
            <a:pPr lvl="1"/>
            <a:r>
              <a:rPr lang="en-US" sz="2000" dirty="0">
                <a:cs typeface="Times New Roman" panose="02020603050405020304" pitchFamily="18" charset="0"/>
              </a:rPr>
              <a:t>Front porch repair</a:t>
            </a:r>
          </a:p>
          <a:p>
            <a:pPr lvl="1"/>
            <a:r>
              <a:rPr lang="en-US" sz="2000" dirty="0" smtClean="0">
                <a:cs typeface="Times New Roman" panose="02020603050405020304" pitchFamily="18" charset="0"/>
              </a:rPr>
              <a:t>Chimney repair</a:t>
            </a:r>
          </a:p>
          <a:p>
            <a:r>
              <a:rPr lang="en-US" sz="2400" dirty="0" smtClean="0">
                <a:cs typeface="Times New Roman" panose="02020603050405020304" pitchFamily="18" charset="0"/>
              </a:rPr>
              <a:t>Limited to local historic districts and local landmarks</a:t>
            </a:r>
            <a:endParaRPr lang="en-US" sz="1800" dirty="0" smtClean="0"/>
          </a:p>
          <a:p>
            <a:pPr lvl="1"/>
            <a:endParaRPr lang="en-US" sz="1600" dirty="0" smtClean="0"/>
          </a:p>
        </p:txBody>
      </p:sp>
    </p:spTree>
    <p:extLst>
      <p:ext uri="{BB962C8B-B14F-4D97-AF65-F5344CB8AC3E}">
        <p14:creationId xmlns:p14="http://schemas.microsoft.com/office/powerpoint/2010/main" val="580844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772400" cy="1143000"/>
          </a:xfrm>
        </p:spPr>
        <p:txBody>
          <a:bodyPr/>
          <a:lstStyle/>
          <a:p>
            <a:r>
              <a:rPr lang="en-US" sz="4000" dirty="0" smtClean="0"/>
              <a:t>Historic Rehab Program</a:t>
            </a:r>
            <a:endParaRPr lang="en-US" sz="4000" dirty="0"/>
          </a:p>
        </p:txBody>
      </p:sp>
      <p:sp>
        <p:nvSpPr>
          <p:cNvPr id="3" name="Content Placeholder 2"/>
          <p:cNvSpPr>
            <a:spLocks noGrp="1"/>
          </p:cNvSpPr>
          <p:nvPr>
            <p:ph idx="1"/>
          </p:nvPr>
        </p:nvSpPr>
        <p:spPr/>
        <p:txBody>
          <a:bodyPr/>
          <a:lstStyle/>
          <a:p>
            <a:r>
              <a:rPr lang="en-US" sz="2400" dirty="0">
                <a:cs typeface="Times New Roman" panose="02020603050405020304" pitchFamily="18" charset="0"/>
              </a:rPr>
              <a:t>Grant or loan for 50% of project of up to $5,000</a:t>
            </a:r>
          </a:p>
          <a:p>
            <a:r>
              <a:rPr lang="en-US" sz="2400" dirty="0">
                <a:cs typeface="Times New Roman" panose="02020603050405020304" pitchFamily="18" charset="0"/>
              </a:rPr>
              <a:t>Applicants submit plans and at least two reasonable </a:t>
            </a:r>
            <a:r>
              <a:rPr lang="en-US" sz="2400" dirty="0" smtClean="0">
                <a:cs typeface="Times New Roman" panose="02020603050405020304" pitchFamily="18" charset="0"/>
              </a:rPr>
              <a:t>bids</a:t>
            </a:r>
          </a:p>
          <a:p>
            <a:r>
              <a:rPr lang="en-US" sz="2400" dirty="0" smtClean="0">
                <a:cs typeface="Times New Roman" panose="02020603050405020304" pitchFamily="18" charset="0"/>
              </a:rPr>
              <a:t>Staff will review application and submit to HPC for approval</a:t>
            </a:r>
            <a:endParaRPr lang="en-US" sz="2400" dirty="0">
              <a:cs typeface="Times New Roman" panose="02020603050405020304" pitchFamily="18" charset="0"/>
            </a:endParaRPr>
          </a:p>
          <a:p>
            <a:r>
              <a:rPr lang="en-US" sz="2400" dirty="0">
                <a:cs typeface="Times New Roman" panose="02020603050405020304" pitchFamily="18" charset="0"/>
              </a:rPr>
              <a:t>Approved funding:</a:t>
            </a:r>
          </a:p>
          <a:p>
            <a:pPr lvl="1"/>
            <a:r>
              <a:rPr lang="en-US" sz="1800" dirty="0">
                <a:cs typeface="Times New Roman" panose="02020603050405020304" pitchFamily="18" charset="0"/>
              </a:rPr>
              <a:t>FY17 - $47,500 (11 projects total)</a:t>
            </a:r>
          </a:p>
          <a:p>
            <a:pPr lvl="1"/>
            <a:r>
              <a:rPr lang="en-US" sz="1800" dirty="0">
                <a:cs typeface="Times New Roman" panose="02020603050405020304" pitchFamily="18" charset="0"/>
              </a:rPr>
              <a:t>FY18 - $11,980 (4 projects total)</a:t>
            </a:r>
          </a:p>
          <a:p>
            <a:endParaRPr lang="en-US" dirty="0"/>
          </a:p>
        </p:txBody>
      </p:sp>
    </p:spTree>
    <p:extLst>
      <p:ext uri="{BB962C8B-B14F-4D97-AF65-F5344CB8AC3E}">
        <p14:creationId xmlns:p14="http://schemas.microsoft.com/office/powerpoint/2010/main" val="4178217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6400800" cy="1143000"/>
          </a:xfrm>
        </p:spPr>
        <p:txBody>
          <a:bodyPr/>
          <a:lstStyle/>
          <a:p>
            <a:r>
              <a:rPr lang="en-US" dirty="0" smtClean="0">
                <a:latin typeface="Times New Roman" panose="02020603050405020304" pitchFamily="18" charset="0"/>
                <a:cs typeface="Times New Roman" panose="02020603050405020304" pitchFamily="18" charset="0"/>
              </a:rPr>
              <a:t>General Responsibilities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4675" y="1600200"/>
            <a:ext cx="7772400" cy="4114800"/>
          </a:xfrm>
        </p:spPr>
        <p:txBody>
          <a:bodyPr>
            <a:normAutofit fontScale="92500"/>
          </a:bodyPr>
          <a:lstStyle/>
          <a:p>
            <a:pPr marL="57150" indent="0">
              <a:buNone/>
            </a:pPr>
            <a:r>
              <a:rPr lang="en-US" dirty="0" smtClean="0">
                <a:latin typeface="Times New Roman" panose="02020603050405020304" pitchFamily="18" charset="0"/>
                <a:cs typeface="Times New Roman" panose="02020603050405020304" pitchFamily="18" charset="0"/>
              </a:rPr>
              <a:t>Commissioners</a:t>
            </a:r>
            <a:endParaRPr lang="en-US" dirty="0">
              <a:latin typeface="Times New Roman" panose="02020603050405020304" pitchFamily="18" charset="0"/>
              <a:cs typeface="Times New Roman" panose="02020603050405020304" pitchFamily="18" charset="0"/>
            </a:endParaRPr>
          </a:p>
          <a:p>
            <a:pPr marL="514350" indent="-457200"/>
            <a:r>
              <a:rPr lang="en-US" sz="2600" dirty="0" smtClean="0">
                <a:latin typeface="Times New Roman" panose="02020603050405020304" pitchFamily="18" charset="0"/>
                <a:cs typeface="Times New Roman" panose="02020603050405020304" pitchFamily="18" charset="0"/>
              </a:rPr>
              <a:t>Arrive </a:t>
            </a:r>
            <a:r>
              <a:rPr lang="en-US" sz="2600" dirty="0">
                <a:latin typeface="Times New Roman" panose="02020603050405020304" pitchFamily="18" charset="0"/>
                <a:cs typeface="Times New Roman" panose="02020603050405020304" pitchFamily="18" charset="0"/>
              </a:rPr>
              <a:t>with a general understanding of the agenda items.</a:t>
            </a:r>
          </a:p>
          <a:p>
            <a:pPr marL="514350" indent="-457200"/>
            <a:r>
              <a:rPr lang="en-US" sz="2600" dirty="0">
                <a:latin typeface="Times New Roman" panose="02020603050405020304" pitchFamily="18" charset="0"/>
                <a:cs typeface="Times New Roman" panose="02020603050405020304" pitchFamily="18" charset="0"/>
              </a:rPr>
              <a:t>Be ready to ask any questions and discuss thoughts on topics on the agenda.</a:t>
            </a:r>
          </a:p>
          <a:p>
            <a:pPr marL="514350" indent="-457200"/>
            <a:r>
              <a:rPr lang="en-US" sz="2600" dirty="0" smtClean="0">
                <a:latin typeface="Times New Roman" panose="02020603050405020304" pitchFamily="18" charset="0"/>
                <a:cs typeface="Times New Roman" panose="02020603050405020304" pitchFamily="18" charset="0"/>
              </a:rPr>
              <a:t>Suggest </a:t>
            </a:r>
            <a:r>
              <a:rPr lang="en-US" sz="2600" dirty="0">
                <a:latin typeface="Times New Roman" panose="02020603050405020304" pitchFamily="18" charset="0"/>
                <a:cs typeface="Times New Roman" panose="02020603050405020304" pitchFamily="18" charset="0"/>
              </a:rPr>
              <a:t>ideas and add to the discussion on agenda items</a:t>
            </a:r>
            <a:r>
              <a:rPr lang="en-US" sz="2600" dirty="0" smtClean="0">
                <a:latin typeface="Times New Roman" panose="02020603050405020304" pitchFamily="18" charset="0"/>
                <a:cs typeface="Times New Roman" panose="02020603050405020304" pitchFamily="18" charset="0"/>
              </a:rPr>
              <a:t>.</a:t>
            </a:r>
          </a:p>
          <a:p>
            <a:pPr marL="514350" indent="-457200"/>
            <a:r>
              <a:rPr lang="en-US" sz="2600" dirty="0" smtClean="0">
                <a:latin typeface="Times New Roman" panose="02020603050405020304" pitchFamily="18" charset="0"/>
                <a:cs typeface="Times New Roman" panose="02020603050405020304" pitchFamily="18" charset="0"/>
              </a:rPr>
              <a:t>Volunteer for subcommittees and other projects as they arise.</a:t>
            </a:r>
          </a:p>
          <a:p>
            <a:pPr marL="514350" indent="-457200"/>
            <a:r>
              <a:rPr lang="en-US" sz="2600" dirty="0" smtClean="0">
                <a:latin typeface="Times New Roman" panose="02020603050405020304" pitchFamily="18" charset="0"/>
                <a:cs typeface="Times New Roman" panose="02020603050405020304" pitchFamily="18" charset="0"/>
              </a:rPr>
              <a:t>Suggest ideas for future HPC discussion items.</a:t>
            </a:r>
          </a:p>
          <a:p>
            <a:pPr marL="571500" indent="-514350">
              <a:buFont typeface="+mj-lt"/>
              <a:buAutoNum type="arabicPeriod"/>
            </a:pPr>
            <a:endParaRPr lang="en-US" dirty="0" smtClean="0">
              <a:latin typeface="Times New Roman" panose="02020603050405020304" pitchFamily="18" charset="0"/>
              <a:cs typeface="Times New Roman" panose="02020603050405020304" pitchFamily="18" charset="0"/>
            </a:endParaRPr>
          </a:p>
          <a:p>
            <a:pPr marL="571500" indent="-514350">
              <a:buAutoNum type="arabicPeriod"/>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335134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6400800" cy="1143000"/>
          </a:xfrm>
        </p:spPr>
        <p:txBody>
          <a:bodyPr/>
          <a:lstStyle/>
          <a:p>
            <a:r>
              <a:rPr lang="en-US" dirty="0" smtClean="0">
                <a:latin typeface="Times New Roman" panose="02020603050405020304" pitchFamily="18" charset="0"/>
                <a:cs typeface="Times New Roman" panose="02020603050405020304" pitchFamily="18" charset="0"/>
              </a:rPr>
              <a:t>Roles and Responsibilities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778251"/>
            <a:ext cx="7772400" cy="4114800"/>
          </a:xfrm>
        </p:spPr>
        <p:txBody>
          <a:bodyPr/>
          <a:lstStyle/>
          <a:p>
            <a:pPr marL="57150" indent="0">
              <a:buNone/>
            </a:pPr>
            <a:r>
              <a:rPr lang="en-US" dirty="0" smtClean="0">
                <a:latin typeface="Times New Roman" panose="02020603050405020304" pitchFamily="18" charset="0"/>
                <a:cs typeface="Times New Roman" panose="02020603050405020304" pitchFamily="18" charset="0"/>
              </a:rPr>
              <a:t>City Staff</a:t>
            </a:r>
          </a:p>
          <a:p>
            <a:pPr marL="514350" indent="-457200"/>
            <a:r>
              <a:rPr lang="en-US" dirty="0" smtClean="0">
                <a:latin typeface="Times New Roman" panose="02020603050405020304" pitchFamily="18" charset="0"/>
                <a:cs typeface="Times New Roman" panose="02020603050405020304" pitchFamily="18" charset="0"/>
              </a:rPr>
              <a:t>Prepare meeting agendas, packets, other documents.</a:t>
            </a:r>
          </a:p>
          <a:p>
            <a:pPr marL="514350" indent="-457200"/>
            <a:r>
              <a:rPr lang="en-US" dirty="0" smtClean="0">
                <a:latin typeface="Times New Roman" panose="02020603050405020304" pitchFamily="18" charset="0"/>
                <a:cs typeface="Times New Roman" panose="02020603050405020304" pitchFamily="18" charset="0"/>
              </a:rPr>
              <a:t>Reserve meeting space, schedule meetings, any necessary notices and mailings.</a:t>
            </a:r>
          </a:p>
          <a:p>
            <a:pPr marL="514350" indent="-457200"/>
            <a:r>
              <a:rPr lang="en-US" dirty="0" smtClean="0">
                <a:latin typeface="Times New Roman" panose="02020603050405020304" pitchFamily="18" charset="0"/>
                <a:cs typeface="Times New Roman" panose="02020603050405020304" pitchFamily="18" charset="0"/>
              </a:rPr>
              <a:t>Contacting applicants and obtain answers to questions from the HPC</a:t>
            </a:r>
          </a:p>
          <a:p>
            <a:pPr marL="571500" indent="-514350">
              <a:buFont typeface="+mj-lt"/>
              <a:buAutoNum type="arabicPeriod"/>
            </a:pPr>
            <a:endParaRPr lang="en-US" dirty="0" smtClean="0">
              <a:latin typeface="Times New Roman" panose="02020603050405020304" pitchFamily="18" charset="0"/>
              <a:cs typeface="Times New Roman" panose="02020603050405020304" pitchFamily="18" charset="0"/>
            </a:endParaRPr>
          </a:p>
          <a:p>
            <a:pPr marL="571500" indent="-514350">
              <a:buAutoNum type="arabicPeriod"/>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2171452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9659"/>
            <a:ext cx="6400800" cy="1143000"/>
          </a:xfrm>
        </p:spPr>
        <p:txBody>
          <a:bodyPr/>
          <a:lstStyle/>
          <a:p>
            <a:r>
              <a:rPr lang="en-US" dirty="0" smtClean="0">
                <a:latin typeface="Times New Roman" panose="02020603050405020304" pitchFamily="18" charset="0"/>
                <a:cs typeface="Times New Roman" panose="02020603050405020304" pitchFamily="18" charset="0"/>
              </a:rPr>
              <a:t>Roles and Responsibilities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57150" indent="0">
              <a:buNone/>
            </a:pPr>
            <a:r>
              <a:rPr lang="en-US" dirty="0" smtClean="0">
                <a:latin typeface="Times New Roman" panose="02020603050405020304" pitchFamily="18" charset="0"/>
                <a:cs typeface="Times New Roman" panose="02020603050405020304" pitchFamily="18" charset="0"/>
              </a:rPr>
              <a:t>City Staff</a:t>
            </a:r>
          </a:p>
          <a:p>
            <a:pPr marL="514350" indent="-457200"/>
            <a:r>
              <a:rPr lang="en-US" dirty="0" smtClean="0">
                <a:latin typeface="Times New Roman" panose="02020603050405020304" pitchFamily="18" charset="0"/>
                <a:cs typeface="Times New Roman" panose="02020603050405020304" pitchFamily="18" charset="0"/>
              </a:rPr>
              <a:t>Answer technical questions raised by the HPC.</a:t>
            </a:r>
          </a:p>
          <a:p>
            <a:pPr marL="514350" indent="-457200"/>
            <a:r>
              <a:rPr lang="en-US" dirty="0" smtClean="0">
                <a:latin typeface="Times New Roman" panose="02020603050405020304" pitchFamily="18" charset="0"/>
                <a:cs typeface="Times New Roman" panose="02020603050405020304" pitchFamily="18" charset="0"/>
              </a:rPr>
              <a:t>Coordinate agenda items with other City Departments and outside agencies.</a:t>
            </a:r>
          </a:p>
          <a:p>
            <a:pPr marL="514350" indent="-457200"/>
            <a:r>
              <a:rPr lang="en-US" dirty="0" smtClean="0">
                <a:latin typeface="Times New Roman" panose="02020603050405020304" pitchFamily="18" charset="0"/>
                <a:cs typeface="Times New Roman" panose="02020603050405020304" pitchFamily="18" charset="0"/>
              </a:rPr>
              <a:t>Issue Certificates of No Material Effect (CNME)</a:t>
            </a:r>
          </a:p>
          <a:p>
            <a:pPr marL="571500" indent="-514350">
              <a:buFont typeface="+mj-lt"/>
              <a:buAutoNum type="arabicPeriod"/>
            </a:pPr>
            <a:endParaRPr lang="en-US" dirty="0" smtClean="0">
              <a:latin typeface="Times New Roman" panose="02020603050405020304" pitchFamily="18" charset="0"/>
              <a:cs typeface="Times New Roman" panose="02020603050405020304" pitchFamily="18" charset="0"/>
            </a:endParaRPr>
          </a:p>
          <a:p>
            <a:pPr marL="571500" indent="-514350">
              <a:buAutoNum type="arabicPeriod"/>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1517437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Welcome!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Introductions</a:t>
            </a:r>
          </a:p>
          <a:p>
            <a:pPr lvl="1">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Background</a:t>
            </a:r>
          </a:p>
          <a:p>
            <a:pPr lvl="1">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Interest in/experience with HPC</a:t>
            </a:r>
          </a:p>
          <a:p>
            <a:r>
              <a:rPr lang="en-US" dirty="0" smtClean="0">
                <a:latin typeface="Times New Roman" panose="02020603050405020304" pitchFamily="18" charset="0"/>
                <a:cs typeface="Times New Roman" panose="02020603050405020304" pitchFamily="18" charset="0"/>
              </a:rPr>
              <a:t>Meeting norms</a:t>
            </a:r>
          </a:p>
          <a:p>
            <a:pPr lvl="1">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By-laws</a:t>
            </a:r>
          </a:p>
          <a:p>
            <a:pPr lvl="1">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Agenda development</a:t>
            </a:r>
          </a:p>
          <a:p>
            <a:pPr lvl="1">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Packet</a:t>
            </a:r>
          </a:p>
          <a:p>
            <a:pPr lvl="1">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Attendance or absences (quorum) </a:t>
            </a:r>
          </a:p>
          <a:p>
            <a:pPr lvl="1">
              <a:buFont typeface="Wingdings" panose="05000000000000000000" pitchFamily="2" charset="2"/>
              <a:buChar char="Ø"/>
            </a:pPr>
            <a:endParaRPr lang="en-US" dirty="0" smtClean="0">
              <a:latin typeface="Times New Roman" panose="02020603050405020304" pitchFamily="18" charset="0"/>
              <a:cs typeface="Times New Roman" panose="02020603050405020304" pitchFamily="18" charset="0"/>
            </a:endParaRPr>
          </a:p>
          <a:p>
            <a:pPr marL="0" indent="0">
              <a:buNone/>
            </a:pPr>
            <a:endParaRPr lang="en-US" dirty="0" smtClean="0">
              <a:latin typeface="Times New Roman" panose="02020603050405020304" pitchFamily="18" charset="0"/>
              <a:cs typeface="Times New Roman" panose="02020603050405020304" pitchFamily="18" charset="0"/>
            </a:endParaRPr>
          </a:p>
          <a:p>
            <a:pPr marL="457200" lvl="1" indent="0">
              <a:buNone/>
            </a:pPr>
            <a:endParaRPr lang="en-US" dirty="0"/>
          </a:p>
        </p:txBody>
      </p:sp>
    </p:spTree>
    <p:extLst>
      <p:ext uri="{BB962C8B-B14F-4D97-AF65-F5344CB8AC3E}">
        <p14:creationId xmlns:p14="http://schemas.microsoft.com/office/powerpoint/2010/main" val="774245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772400" cy="1143000"/>
          </a:xfrm>
        </p:spPr>
        <p:txBody>
          <a:bodyPr/>
          <a:lstStyle/>
          <a:p>
            <a:r>
              <a:rPr lang="en-US" sz="3200" dirty="0" smtClean="0">
                <a:latin typeface="Times New Roman" panose="02020603050405020304" pitchFamily="18" charset="0"/>
                <a:cs typeface="Times New Roman" panose="02020603050405020304" pitchFamily="18" charset="0"/>
              </a:rPr>
              <a:t>Historic Preservation Plan, 2015</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76400"/>
            <a:ext cx="9144000" cy="4114800"/>
          </a:xfrm>
        </p:spPr>
        <p:txBody>
          <a:bodyPr>
            <a:normAutofit lnSpcReduction="10000"/>
          </a:bodyPr>
          <a:lstStyle/>
          <a:p>
            <a:pPr lvl="1">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Vision for Preservation in Cedar Rapids</a:t>
            </a:r>
          </a:p>
          <a:p>
            <a:pPr lvl="1">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Goals, policies, and initiatives</a:t>
            </a:r>
          </a:p>
          <a:p>
            <a:pPr lvl="1">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Implementation plan</a:t>
            </a:r>
          </a:p>
          <a:p>
            <a:pPr lvl="1">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Historic Preservation administration</a:t>
            </a:r>
          </a:p>
          <a:p>
            <a:pPr lvl="1">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List of identified and potential resources</a:t>
            </a:r>
          </a:p>
          <a:p>
            <a:pPr lvl="1">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Incentives and benefits</a:t>
            </a:r>
          </a:p>
          <a:p>
            <a:pPr lvl="1">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Educational resources</a:t>
            </a:r>
          </a:p>
          <a:p>
            <a:pPr lvl="1">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Information on Cedar Rapids history</a:t>
            </a:r>
          </a:p>
          <a:p>
            <a:pPr marL="457200" lvl="1" indent="0">
              <a:buNone/>
            </a:pPr>
            <a:endParaRPr lang="en-US" dirty="0" smtClean="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hlinkClick r:id="rId2"/>
              </a:rPr>
              <a:t>http://www.cedar-rapids.org/local_government/departments_a_-_f/community_development/plans/index.php</a:t>
            </a:r>
            <a:endParaRPr lang="en-US" sz="1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164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303" y="228600"/>
            <a:ext cx="7772400" cy="1143000"/>
          </a:xfrm>
        </p:spPr>
        <p:txBody>
          <a:bodyPr/>
          <a:lstStyle/>
          <a:p>
            <a:r>
              <a:rPr lang="en-US" dirty="0" smtClean="0"/>
              <a:t>2018 Work Plan</a:t>
            </a:r>
            <a:endParaRPr lang="en-US" dirty="0"/>
          </a:p>
        </p:txBody>
      </p:sp>
      <p:sp>
        <p:nvSpPr>
          <p:cNvPr id="3" name="Content Placeholder 2"/>
          <p:cNvSpPr>
            <a:spLocks noGrp="1"/>
          </p:cNvSpPr>
          <p:nvPr>
            <p:ph idx="1"/>
          </p:nvPr>
        </p:nvSpPr>
        <p:spPr>
          <a:xfrm>
            <a:off x="457200" y="1447800"/>
            <a:ext cx="7772400" cy="4648200"/>
          </a:xfrm>
        </p:spPr>
        <p:txBody>
          <a:bodyPr/>
          <a:lstStyle/>
          <a:p>
            <a:r>
              <a:rPr lang="en-US" sz="2400" dirty="0" smtClean="0"/>
              <a:t>Goal 1</a:t>
            </a:r>
            <a:r>
              <a:rPr lang="en-US" sz="2400" dirty="0"/>
              <a:t>: Participate in preservation, salvage and documentation of historic </a:t>
            </a:r>
            <a:r>
              <a:rPr lang="en-US" sz="2400" dirty="0" smtClean="0"/>
              <a:t>structures</a:t>
            </a:r>
          </a:p>
          <a:p>
            <a:r>
              <a:rPr lang="en-US" sz="2400" dirty="0" smtClean="0"/>
              <a:t>Goal 2: Increase communication</a:t>
            </a:r>
          </a:p>
          <a:p>
            <a:r>
              <a:rPr lang="en-US" sz="2400" dirty="0" smtClean="0"/>
              <a:t>Goal 3: Improve public relations</a:t>
            </a:r>
          </a:p>
          <a:p>
            <a:r>
              <a:rPr lang="en-US" sz="2400" dirty="0" smtClean="0"/>
              <a:t>Goal 4: Provide information and educational opportunities for the public</a:t>
            </a:r>
          </a:p>
          <a:p>
            <a:r>
              <a:rPr lang="en-US" sz="2400" dirty="0" smtClean="0"/>
              <a:t>Goal 5: Provide educational opportunities for HPC members</a:t>
            </a:r>
          </a:p>
          <a:p>
            <a:pPr marL="0" indent="0">
              <a:buNone/>
            </a:pPr>
            <a:endParaRPr lang="en-US" sz="2400" dirty="0" smtClean="0"/>
          </a:p>
          <a:p>
            <a:pPr marL="0" indent="0" algn="ctr">
              <a:buNone/>
            </a:pPr>
            <a:r>
              <a:rPr lang="en-US" sz="2400" b="1" dirty="0" smtClean="0"/>
              <a:t>More information on specific tasks will be provided at the July 26 meeting</a:t>
            </a:r>
          </a:p>
          <a:p>
            <a:pPr marL="457200" lvl="1" indent="0">
              <a:buNone/>
            </a:pPr>
            <a:endParaRPr lang="en-US" dirty="0" smtClean="0"/>
          </a:p>
        </p:txBody>
      </p:sp>
    </p:spTree>
    <p:extLst>
      <p:ext uri="{BB962C8B-B14F-4D97-AF65-F5344CB8AC3E}">
        <p14:creationId xmlns:p14="http://schemas.microsoft.com/office/powerpoint/2010/main" val="3599484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7086600" cy="1143000"/>
          </a:xfrm>
        </p:spPr>
        <p:txBody>
          <a:bodyPr/>
          <a:lstStyle/>
          <a:p>
            <a:r>
              <a:rPr lang="en-US" dirty="0" smtClean="0">
                <a:latin typeface="Times New Roman" panose="02020603050405020304" pitchFamily="18" charset="0"/>
                <a:cs typeface="Times New Roman" panose="02020603050405020304" pitchFamily="18" charset="0"/>
              </a:rPr>
              <a:t>National Park Service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981200"/>
            <a:ext cx="8534400" cy="4114800"/>
          </a:xfrm>
        </p:spPr>
        <p:txBody>
          <a:bodyPr/>
          <a:lstStyle/>
          <a:p>
            <a:pPr marL="57150" indent="0">
              <a:buNone/>
            </a:pPr>
            <a:r>
              <a:rPr lang="en-US" dirty="0" smtClean="0">
                <a:latin typeface="Times New Roman" panose="02020603050405020304" pitchFamily="18" charset="0"/>
                <a:cs typeface="Times New Roman" panose="02020603050405020304" pitchFamily="18" charset="0"/>
              </a:rPr>
              <a:t>Organization which provides guidance and administers preservation at the Federal Government level.</a:t>
            </a:r>
          </a:p>
          <a:p>
            <a:pPr marL="514350" indent="-457200"/>
            <a:r>
              <a:rPr lang="en-US" dirty="0" smtClean="0">
                <a:latin typeface="Times New Roman" panose="02020603050405020304" pitchFamily="18" charset="0"/>
                <a:cs typeface="Times New Roman" panose="02020603050405020304" pitchFamily="18" charset="0"/>
              </a:rPr>
              <a:t>National Register of Historic Places</a:t>
            </a:r>
          </a:p>
          <a:p>
            <a:pPr marL="57150" indent="0">
              <a:buNone/>
            </a:pP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hlinkClick r:id="rId2"/>
              </a:rPr>
              <a:t>https</a:t>
            </a:r>
            <a:r>
              <a:rPr lang="en-US" sz="2400" dirty="0">
                <a:latin typeface="Times New Roman" panose="02020603050405020304" pitchFamily="18" charset="0"/>
                <a:cs typeface="Times New Roman" panose="02020603050405020304" pitchFamily="18" charset="0"/>
                <a:hlinkClick r:id="rId2"/>
              </a:rPr>
              <a:t>://www.nps.gov/nr</a:t>
            </a:r>
            <a:r>
              <a:rPr lang="en-US" sz="2400" dirty="0" smtClean="0">
                <a:latin typeface="Times New Roman" panose="02020603050405020304" pitchFamily="18" charset="0"/>
                <a:cs typeface="Times New Roman" panose="02020603050405020304" pitchFamily="18" charset="0"/>
                <a:hlinkClick r:id="rId2"/>
              </a:rPr>
              <a:t>/</a:t>
            </a:r>
            <a:endParaRPr lang="en-US" sz="2400" dirty="0" smtClean="0">
              <a:latin typeface="Times New Roman" panose="02020603050405020304" pitchFamily="18" charset="0"/>
              <a:cs typeface="Times New Roman" panose="02020603050405020304" pitchFamily="18" charset="0"/>
            </a:endParaRPr>
          </a:p>
          <a:p>
            <a:pPr marL="514350" indent="-457200"/>
            <a:r>
              <a:rPr lang="en-US" dirty="0" smtClean="0">
                <a:latin typeface="Times New Roman" panose="02020603050405020304" pitchFamily="18" charset="0"/>
                <a:cs typeface="Times New Roman" panose="02020603050405020304" pitchFamily="18" charset="0"/>
              </a:rPr>
              <a:t>Secretary of the Interior’s Standards</a:t>
            </a:r>
          </a:p>
          <a:p>
            <a:pPr marL="57150" indent="0">
              <a:buNone/>
            </a:pP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hlinkClick r:id="rId3"/>
              </a:rPr>
              <a:t>https</a:t>
            </a:r>
            <a:r>
              <a:rPr lang="en-US" sz="2400" dirty="0">
                <a:latin typeface="Times New Roman" panose="02020603050405020304" pitchFamily="18" charset="0"/>
                <a:cs typeface="Times New Roman" panose="02020603050405020304" pitchFamily="18" charset="0"/>
                <a:hlinkClick r:id="rId3"/>
              </a:rPr>
              <a:t>://</a:t>
            </a:r>
            <a:r>
              <a:rPr lang="en-US" sz="2400" dirty="0" smtClean="0">
                <a:latin typeface="Times New Roman" panose="02020603050405020304" pitchFamily="18" charset="0"/>
                <a:cs typeface="Times New Roman" panose="02020603050405020304" pitchFamily="18" charset="0"/>
                <a:hlinkClick r:id="rId3"/>
              </a:rPr>
              <a:t>www.nps.gov/tps/standards.htm</a:t>
            </a:r>
            <a:endParaRPr lang="en-US" sz="2400" dirty="0" smtClean="0">
              <a:latin typeface="Times New Roman" panose="02020603050405020304" pitchFamily="18" charset="0"/>
              <a:cs typeface="Times New Roman" panose="02020603050405020304" pitchFamily="18" charset="0"/>
            </a:endParaRPr>
          </a:p>
          <a:p>
            <a:pPr marL="5715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06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36" y="457200"/>
            <a:ext cx="8329863" cy="13716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State Historic Preservation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Office (SHPO)</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981200"/>
            <a:ext cx="8534400" cy="4114800"/>
          </a:xfrm>
        </p:spPr>
        <p:txBody>
          <a:bodyPr>
            <a:normAutofit lnSpcReduction="10000"/>
          </a:bodyPr>
          <a:lstStyle/>
          <a:p>
            <a:pPr marL="57150" indent="0">
              <a:buNone/>
            </a:pPr>
            <a:r>
              <a:rPr lang="en-US" dirty="0" smtClean="0">
                <a:latin typeface="Times New Roman" panose="02020603050405020304" pitchFamily="18" charset="0"/>
                <a:cs typeface="Times New Roman" panose="02020603050405020304" pitchFamily="18" charset="0"/>
              </a:rPr>
              <a:t>Organization which administers preservation at the State Government level.</a:t>
            </a:r>
          </a:p>
          <a:p>
            <a:pPr marL="514350" indent="-457200"/>
            <a:r>
              <a:rPr lang="en-US" dirty="0" smtClean="0">
                <a:latin typeface="Times New Roman" panose="02020603050405020304" pitchFamily="18" charset="0"/>
                <a:cs typeface="Times New Roman" panose="02020603050405020304" pitchFamily="18" charset="0"/>
              </a:rPr>
              <a:t>Administer the Certified Local Government (CLG) program.</a:t>
            </a:r>
          </a:p>
          <a:p>
            <a:pPr marL="514350" indent="-457200"/>
            <a:r>
              <a:rPr lang="en-US" dirty="0" smtClean="0">
                <a:latin typeface="Times New Roman" panose="02020603050405020304" pitchFamily="18" charset="0"/>
                <a:cs typeface="Times New Roman" panose="02020603050405020304" pitchFamily="18" charset="0"/>
              </a:rPr>
              <a:t>Review documents and other materials for both public agencies and private entities.</a:t>
            </a:r>
          </a:p>
          <a:p>
            <a:pPr marL="57150" indent="0">
              <a:buNone/>
            </a:pPr>
            <a:endParaRPr lang="en-US" dirty="0" smtClean="0">
              <a:latin typeface="Times New Roman" panose="02020603050405020304" pitchFamily="18" charset="0"/>
              <a:cs typeface="Times New Roman" panose="02020603050405020304" pitchFamily="18" charset="0"/>
            </a:endParaRPr>
          </a:p>
          <a:p>
            <a:pPr marL="57150" indent="0">
              <a:buNone/>
            </a:pP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hlinkClick r:id="rId2"/>
              </a:rPr>
              <a:t>https</a:t>
            </a:r>
            <a:r>
              <a:rPr lang="en-US" sz="2400" dirty="0">
                <a:latin typeface="Times New Roman" panose="02020603050405020304" pitchFamily="18" charset="0"/>
                <a:cs typeface="Times New Roman" panose="02020603050405020304" pitchFamily="18" charset="0"/>
                <a:hlinkClick r:id="rId2"/>
              </a:rPr>
              <a:t>://</a:t>
            </a:r>
            <a:r>
              <a:rPr lang="en-US" sz="2400" dirty="0" smtClean="0">
                <a:latin typeface="Times New Roman" panose="02020603050405020304" pitchFamily="18" charset="0"/>
                <a:cs typeface="Times New Roman" panose="02020603050405020304" pitchFamily="18" charset="0"/>
                <a:hlinkClick r:id="rId2"/>
              </a:rPr>
              <a:t>iowaculture.gov/history/preservation</a:t>
            </a:r>
            <a:endParaRPr lang="en-US" sz="2400" dirty="0" smtClean="0">
              <a:latin typeface="Times New Roman" panose="02020603050405020304" pitchFamily="18" charset="0"/>
              <a:cs typeface="Times New Roman" panose="02020603050405020304" pitchFamily="18" charset="0"/>
            </a:endParaRPr>
          </a:p>
          <a:p>
            <a:pPr marL="5715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13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7086600" cy="1143000"/>
          </a:xfrm>
        </p:spPr>
        <p:txBody>
          <a:bodyPr/>
          <a:lstStyle/>
          <a:p>
            <a:r>
              <a:rPr lang="en-US" dirty="0" smtClean="0">
                <a:latin typeface="Times New Roman" panose="02020603050405020304" pitchFamily="18" charset="0"/>
                <a:cs typeface="Times New Roman" panose="02020603050405020304" pitchFamily="18" charset="0"/>
              </a:rPr>
              <a:t>Section 106 Review</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981200"/>
            <a:ext cx="8534400" cy="4114800"/>
          </a:xfrm>
        </p:spPr>
        <p:txBody>
          <a:bodyPr/>
          <a:lstStyle/>
          <a:p>
            <a:pPr marL="57150" indent="0">
              <a:buNone/>
            </a:pPr>
            <a:r>
              <a:rPr lang="en-US" sz="2800" dirty="0" smtClean="0">
                <a:latin typeface="Times New Roman" panose="02020603050405020304" pitchFamily="18" charset="0"/>
                <a:cs typeface="Times New Roman" panose="02020603050405020304" pitchFamily="18" charset="0"/>
              </a:rPr>
              <a:t>Required for all Federal undertakings as part of the National Historic Preservation Act of 1966.</a:t>
            </a:r>
          </a:p>
          <a:p>
            <a:pPr marL="514350" indent="-457200"/>
            <a:r>
              <a:rPr lang="en-US" sz="2800" dirty="0" smtClean="0">
                <a:latin typeface="Times New Roman" panose="02020603050405020304" pitchFamily="18" charset="0"/>
                <a:cs typeface="Times New Roman" panose="02020603050405020304" pitchFamily="18" charset="0"/>
              </a:rPr>
              <a:t>Determination and coordination of review is the responsibility of the Federal agency.</a:t>
            </a:r>
          </a:p>
          <a:p>
            <a:pPr marL="514350" indent="-457200"/>
            <a:r>
              <a:rPr lang="en-US" sz="2800" dirty="0" smtClean="0">
                <a:latin typeface="Times New Roman" panose="02020603050405020304" pitchFamily="18" charset="0"/>
                <a:cs typeface="Times New Roman" panose="02020603050405020304" pitchFamily="18" charset="0"/>
              </a:rPr>
              <a:t>Federal agency works with SHPO to identify historic properties and prevent or mitigate adverse effects</a:t>
            </a:r>
          </a:p>
          <a:p>
            <a:pPr marL="57150" indent="0">
              <a:buNone/>
            </a:pPr>
            <a:endParaRPr lang="en-US" sz="2800" dirty="0" smtClean="0">
              <a:latin typeface="Times New Roman" panose="02020603050405020304" pitchFamily="18" charset="0"/>
              <a:cs typeface="Times New Roman" panose="02020603050405020304" pitchFamily="18" charset="0"/>
            </a:endParaRPr>
          </a:p>
          <a:p>
            <a:pPr marL="514350" indent="-457200"/>
            <a:r>
              <a:rPr lang="en-US" sz="2000" dirty="0" smtClean="0">
                <a:latin typeface="Times New Roman" panose="02020603050405020304" pitchFamily="18" charset="0"/>
                <a:cs typeface="Times New Roman" panose="02020603050405020304" pitchFamily="18" charset="0"/>
              </a:rPr>
              <a:t>Wireless </a:t>
            </a:r>
            <a:r>
              <a:rPr lang="en-US"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ommunications facilities (FCC)</a:t>
            </a:r>
          </a:p>
          <a:p>
            <a:pPr marL="514350" indent="-457200"/>
            <a:r>
              <a:rPr lang="en-US" sz="2000" dirty="0" smtClean="0">
                <a:latin typeface="Times New Roman" panose="02020603050405020304" pitchFamily="18" charset="0"/>
                <a:cs typeface="Times New Roman" panose="02020603050405020304" pitchFamily="18" charset="0"/>
              </a:rPr>
              <a:t>Road projects using federal dollars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3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5907" y="4406900"/>
            <a:ext cx="7772400" cy="1362075"/>
          </a:xfrm>
        </p:spPr>
        <p:txBody>
          <a:bodyPr/>
          <a:lstStyle/>
          <a:p>
            <a:r>
              <a:rPr lang="en-US" dirty="0" smtClean="0"/>
              <a:t>Historic Preservation Postcards</a:t>
            </a:r>
            <a:endParaRPr lang="en-US" dirty="0"/>
          </a:p>
        </p:txBody>
      </p:sp>
      <p:sp>
        <p:nvSpPr>
          <p:cNvPr id="2" name="Text Placeholder 1"/>
          <p:cNvSpPr>
            <a:spLocks noGrp="1"/>
          </p:cNvSpPr>
          <p:nvPr>
            <p:ph type="body" idx="1"/>
          </p:nvPr>
        </p:nvSpPr>
        <p:spPr>
          <a:xfrm>
            <a:off x="722313" y="3886200"/>
            <a:ext cx="7772400" cy="520700"/>
          </a:xfrm>
        </p:spPr>
        <p:txBody>
          <a:bodyPr/>
          <a:lstStyle/>
          <a:p>
            <a:r>
              <a:rPr lang="en-US" dirty="0" smtClean="0"/>
              <a:t>Presentation</a:t>
            </a:r>
            <a:endParaRPr lang="en-US" dirty="0"/>
          </a:p>
        </p:txBody>
      </p:sp>
    </p:spTree>
    <p:extLst>
      <p:ext uri="{BB962C8B-B14F-4D97-AF65-F5344CB8AC3E}">
        <p14:creationId xmlns:p14="http://schemas.microsoft.com/office/powerpoint/2010/main" val="3016188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166688"/>
            <a:ext cx="5562600" cy="595312"/>
          </a:xfrm>
        </p:spPr>
        <p:txBody>
          <a:bodyPr>
            <a:noAutofit/>
          </a:bodyPr>
          <a:lstStyle/>
          <a:p>
            <a:r>
              <a:rPr lang="en-US" sz="3200" dirty="0" smtClean="0"/>
              <a:t>Preliminary List of Properties</a:t>
            </a:r>
            <a:endParaRPr lang="en-US" sz="3200" dirty="0"/>
          </a:p>
        </p:txBody>
      </p:sp>
      <p:sp>
        <p:nvSpPr>
          <p:cNvPr id="3" name="Content Placeholder 2"/>
          <p:cNvSpPr>
            <a:spLocks noGrp="1"/>
          </p:cNvSpPr>
          <p:nvPr>
            <p:ph sz="half" idx="1"/>
          </p:nvPr>
        </p:nvSpPr>
        <p:spPr>
          <a:xfrm>
            <a:off x="7267641" y="1219198"/>
            <a:ext cx="1800160" cy="4525963"/>
          </a:xfrm>
        </p:spPr>
        <p:txBody>
          <a:bodyPr>
            <a:normAutofit/>
          </a:bodyPr>
          <a:lstStyle/>
          <a:p>
            <a:r>
              <a:rPr lang="en-US" sz="1400" dirty="0" smtClean="0">
                <a:solidFill>
                  <a:schemeClr val="tx1"/>
                </a:solidFill>
              </a:rPr>
              <a:t>The Chelsea</a:t>
            </a:r>
          </a:p>
          <a:p>
            <a:r>
              <a:rPr lang="en-US" sz="1400" dirty="0" smtClean="0">
                <a:solidFill>
                  <a:schemeClr val="tx1"/>
                </a:solidFill>
              </a:rPr>
              <a:t>The Mott</a:t>
            </a:r>
          </a:p>
          <a:p>
            <a:r>
              <a:rPr lang="en-US" sz="1400" dirty="0" smtClean="0">
                <a:solidFill>
                  <a:schemeClr val="tx1"/>
                </a:solidFill>
              </a:rPr>
              <a:t>Commonwealth Senior Apartments</a:t>
            </a:r>
          </a:p>
          <a:p>
            <a:pPr>
              <a:buFont typeface="Arial" panose="020B0604020202020204" pitchFamily="34" charset="0"/>
              <a:buChar char="•"/>
            </a:pPr>
            <a:r>
              <a:rPr lang="en-US" sz="1400" dirty="0" smtClean="0">
                <a:solidFill>
                  <a:schemeClr val="tx1"/>
                </a:solidFill>
              </a:rPr>
              <a:t>Smulekoffs</a:t>
            </a:r>
          </a:p>
          <a:p>
            <a:r>
              <a:rPr lang="en-US" sz="1400" dirty="0" smtClean="0">
                <a:solidFill>
                  <a:schemeClr val="tx1"/>
                </a:solidFill>
              </a:rPr>
              <a:t>Grace Episcopal Church</a:t>
            </a:r>
          </a:p>
          <a:p>
            <a:r>
              <a:rPr lang="en-US" sz="1400" dirty="0">
                <a:solidFill>
                  <a:schemeClr val="tx1"/>
                </a:solidFill>
              </a:rPr>
              <a:t>City Hall</a:t>
            </a:r>
          </a:p>
          <a:p>
            <a:r>
              <a:rPr lang="en-US" sz="1400" dirty="0">
                <a:solidFill>
                  <a:schemeClr val="tx1"/>
                </a:solidFill>
              </a:rPr>
              <a:t>White Elephant Building</a:t>
            </a:r>
          </a:p>
          <a:p>
            <a:r>
              <a:rPr lang="en-US" sz="1400" dirty="0">
                <a:solidFill>
                  <a:schemeClr val="tx1"/>
                </a:solidFill>
              </a:rPr>
              <a:t>Louis Sullivan Bank</a:t>
            </a:r>
          </a:p>
          <a:p>
            <a:r>
              <a:rPr lang="en-US" sz="1400" dirty="0" err="1">
                <a:solidFill>
                  <a:schemeClr val="tx1"/>
                </a:solidFill>
              </a:rPr>
              <a:t>Sokol</a:t>
            </a:r>
            <a:r>
              <a:rPr lang="en-US" sz="1400" dirty="0">
                <a:solidFill>
                  <a:schemeClr val="tx1"/>
                </a:solidFill>
              </a:rPr>
              <a:t> Gymnasium </a:t>
            </a:r>
          </a:p>
          <a:p>
            <a:r>
              <a:rPr lang="en-US" sz="1400" dirty="0">
                <a:solidFill>
                  <a:schemeClr val="tx1"/>
                </a:solidFill>
              </a:rPr>
              <a:t>Kingston Landing</a:t>
            </a:r>
          </a:p>
          <a:p>
            <a:r>
              <a:rPr lang="en-US" sz="1400" dirty="0">
                <a:solidFill>
                  <a:schemeClr val="tx1"/>
                </a:solidFill>
              </a:rPr>
              <a:t>Monroe School </a:t>
            </a:r>
          </a:p>
          <a:p>
            <a:endParaRPr lang="en-US" dirty="0" smtClean="0">
              <a:solidFill>
                <a:schemeClr val="tx1"/>
              </a:solidFill>
            </a:endParaRPr>
          </a:p>
        </p:txBody>
      </p:sp>
      <p:sp>
        <p:nvSpPr>
          <p:cNvPr id="5" name="Date Placeholder 4"/>
          <p:cNvSpPr>
            <a:spLocks noGrp="1"/>
          </p:cNvSpPr>
          <p:nvPr>
            <p:ph type="dt" sz="half" idx="10"/>
          </p:nvPr>
        </p:nvSpPr>
        <p:spPr/>
        <p:txBody>
          <a:bodyPr/>
          <a:lstStyle/>
          <a:p>
            <a:r>
              <a:rPr lang="en-US" smtClean="0"/>
              <a:t>5/24/2018</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1" y="700880"/>
            <a:ext cx="7198659" cy="5562600"/>
          </a:xfrm>
          <a:prstGeom prst="rect">
            <a:avLst/>
          </a:prstGeom>
        </p:spPr>
      </p:pic>
    </p:spTree>
    <p:extLst>
      <p:ext uri="{BB962C8B-B14F-4D97-AF65-F5344CB8AC3E}">
        <p14:creationId xmlns:p14="http://schemas.microsoft.com/office/powerpoint/2010/main" val="1124838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Guidelines</a:t>
            </a:r>
            <a:endParaRPr lang="en-US" dirty="0"/>
          </a:p>
        </p:txBody>
      </p:sp>
      <p:sp>
        <p:nvSpPr>
          <p:cNvPr id="2" name="Text Placeholder 1"/>
          <p:cNvSpPr>
            <a:spLocks noGrp="1"/>
          </p:cNvSpPr>
          <p:nvPr>
            <p:ph type="body" idx="1"/>
          </p:nvPr>
        </p:nvSpPr>
        <p:spPr/>
        <p:txBody>
          <a:bodyPr/>
          <a:lstStyle/>
          <a:p>
            <a:r>
              <a:rPr lang="en-US" dirty="0" smtClean="0"/>
              <a:t>Action Item</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003575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Design Guidelines</a:t>
            </a:r>
            <a:endParaRPr lang="en-US" dirty="0"/>
          </a:p>
        </p:txBody>
      </p:sp>
      <p:sp>
        <p:nvSpPr>
          <p:cNvPr id="5" name="Date Placeholder 4"/>
          <p:cNvSpPr>
            <a:spLocks noGrp="1"/>
          </p:cNvSpPr>
          <p:nvPr>
            <p:ph type="dt" sz="half" idx="10"/>
          </p:nvPr>
        </p:nvSpPr>
        <p:spPr/>
        <p:txBody>
          <a:bodyPr/>
          <a:lstStyle/>
          <a:p>
            <a:r>
              <a:rPr lang="en-US" smtClean="0"/>
              <a:t>5/24/2018</a:t>
            </a:r>
            <a:endParaRPr lang="en-US" dirty="0"/>
          </a:p>
        </p:txBody>
      </p:sp>
      <p:sp>
        <p:nvSpPr>
          <p:cNvPr id="3" name="Content Placeholder 2"/>
          <p:cNvSpPr>
            <a:spLocks noGrp="1"/>
          </p:cNvSpPr>
          <p:nvPr>
            <p:ph sz="half" idx="1"/>
          </p:nvPr>
        </p:nvSpPr>
        <p:spPr>
          <a:xfrm>
            <a:off x="457200" y="1600200"/>
            <a:ext cx="8229600" cy="4525963"/>
          </a:xfrm>
        </p:spPr>
        <p:txBody>
          <a:bodyPr/>
          <a:lstStyle/>
          <a:p>
            <a:pPr marL="0" indent="0">
              <a:buNone/>
            </a:pPr>
            <a:r>
              <a:rPr lang="en-US" b="1" dirty="0" smtClean="0"/>
              <a:t>Updates: </a:t>
            </a:r>
          </a:p>
          <a:p>
            <a:r>
              <a:rPr lang="en-US" dirty="0" smtClean="0"/>
              <a:t>Added missing content</a:t>
            </a:r>
          </a:p>
          <a:p>
            <a:r>
              <a:rPr lang="en-US" dirty="0" smtClean="0"/>
              <a:t>Clarification on review process for non-historic materials</a:t>
            </a:r>
          </a:p>
          <a:p>
            <a:r>
              <a:rPr lang="en-US" dirty="0" smtClean="0"/>
              <a:t>Updated glossary to include missing terms</a:t>
            </a:r>
          </a:p>
          <a:p>
            <a:r>
              <a:rPr lang="en-US" dirty="0" smtClean="0"/>
              <a:t>Added hyperlinks to webpages and glossary terms</a:t>
            </a:r>
          </a:p>
          <a:p>
            <a:pPr marL="0" indent="0">
              <a:buNone/>
            </a:pPr>
            <a:r>
              <a:rPr lang="en-US" b="1" dirty="0" smtClean="0">
                <a:solidFill>
                  <a:schemeClr val="tx2"/>
                </a:solidFill>
              </a:rPr>
              <a:t>All changes since the previous version are in green text in the document. </a:t>
            </a:r>
            <a:endParaRPr lang="en-US" b="1" dirty="0">
              <a:solidFill>
                <a:schemeClr val="tx2"/>
              </a:solidFill>
            </a:endParaRPr>
          </a:p>
        </p:txBody>
      </p:sp>
    </p:spTree>
    <p:extLst>
      <p:ext uri="{BB962C8B-B14F-4D97-AF65-F5344CB8AC3E}">
        <p14:creationId xmlns:p14="http://schemas.microsoft.com/office/powerpoint/2010/main" val="29670932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347 18</a:t>
            </a:r>
            <a:r>
              <a:rPr lang="en-US" baseline="30000" dirty="0" smtClean="0"/>
              <a:t>th</a:t>
            </a:r>
            <a:r>
              <a:rPr lang="en-US" dirty="0" smtClean="0"/>
              <a:t> Street SE</a:t>
            </a:r>
            <a:endParaRPr lang="en-US" dirty="0"/>
          </a:p>
        </p:txBody>
      </p:sp>
      <p:sp>
        <p:nvSpPr>
          <p:cNvPr id="3" name="Text Placeholder 2"/>
          <p:cNvSpPr>
            <a:spLocks noGrp="1"/>
          </p:cNvSpPr>
          <p:nvPr>
            <p:ph type="body" idx="1"/>
          </p:nvPr>
        </p:nvSpPr>
        <p:spPr/>
        <p:txBody>
          <a:bodyPr/>
          <a:lstStyle/>
          <a:p>
            <a:r>
              <a:rPr lang="en-US" dirty="0" smtClean="0"/>
              <a:t>Certificate of Appropriateness</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075949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086600" cy="1143000"/>
          </a:xfrm>
        </p:spPr>
        <p:txBody>
          <a:bodyPr/>
          <a:lstStyle/>
          <a:p>
            <a:r>
              <a:rPr lang="en-US" dirty="0" smtClean="0">
                <a:latin typeface="Times New Roman" panose="02020603050405020304" pitchFamily="18" charset="0"/>
                <a:cs typeface="Times New Roman" panose="02020603050405020304" pitchFamily="18" charset="0"/>
              </a:rPr>
              <a:t>Commission Bylaws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981200"/>
            <a:ext cx="8382000" cy="4114800"/>
          </a:xfrm>
        </p:spPr>
        <p:txBody>
          <a:bodyPr/>
          <a:lstStyle/>
          <a:p>
            <a:pPr marL="514350" indent="-457200"/>
            <a:r>
              <a:rPr lang="en-US" dirty="0" smtClean="0">
                <a:latin typeface="Times New Roman" panose="02020603050405020304" pitchFamily="18" charset="0"/>
                <a:cs typeface="Times New Roman" panose="02020603050405020304" pitchFamily="18" charset="0"/>
              </a:rPr>
              <a:t>Outlines the general structure for how commissioners make motions and have discussion</a:t>
            </a:r>
          </a:p>
          <a:p>
            <a:pPr marL="514350" indent="-457200"/>
            <a:r>
              <a:rPr lang="en-US" dirty="0" smtClean="0">
                <a:latin typeface="Times New Roman" panose="02020603050405020304" pitchFamily="18" charset="0"/>
                <a:cs typeface="Times New Roman" panose="02020603050405020304" pitchFamily="18" charset="0"/>
              </a:rPr>
              <a:t>Duties related to the chair and other officers</a:t>
            </a:r>
          </a:p>
          <a:p>
            <a:pPr marL="514350" indent="-457200"/>
            <a:r>
              <a:rPr lang="en-US" dirty="0" smtClean="0">
                <a:latin typeface="Times New Roman" panose="02020603050405020304" pitchFamily="18" charset="0"/>
                <a:cs typeface="Times New Roman" panose="02020603050405020304" pitchFamily="18" charset="0"/>
              </a:rPr>
              <a:t>Outlines other responsibilities</a:t>
            </a:r>
          </a:p>
          <a:p>
            <a:pPr marL="5715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7502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pPr lvl="1"/>
            <a:endParaRPr lang="en-US" dirty="0" smtClean="0"/>
          </a:p>
          <a:p>
            <a:pPr marL="0" indent="0">
              <a:buNone/>
            </a:pPr>
            <a:endParaRPr lang="en-US" dirty="0" smtClean="0"/>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7/13/2018</a:t>
            </a:fld>
            <a:endParaRPr lang="en-US" dirty="0">
              <a:solidFill>
                <a:prstClr val="white"/>
              </a:solidFill>
            </a:endParaRPr>
          </a:p>
        </p:txBody>
      </p:sp>
      <p:sp>
        <p:nvSpPr>
          <p:cNvPr id="4" name="TextBox 3"/>
          <p:cNvSpPr txBox="1"/>
          <p:nvPr/>
        </p:nvSpPr>
        <p:spPr>
          <a:xfrm>
            <a:off x="609600" y="1676400"/>
            <a:ext cx="35052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Removing wood railing on covered front porch and porch skirting and replacing with wood materials</a:t>
            </a:r>
          </a:p>
          <a:p>
            <a:pPr marL="285750" indent="-285750">
              <a:buFont typeface="Arial" panose="020B0604020202020204" pitchFamily="34" charset="0"/>
              <a:buChar char="•"/>
            </a:pPr>
            <a:r>
              <a:rPr lang="en-US" sz="2000" dirty="0" smtClean="0"/>
              <a:t>Primary structure built in 1915</a:t>
            </a:r>
          </a:p>
          <a:p>
            <a:pPr marL="285750" indent="-285750">
              <a:buFont typeface="Arial" panose="020B0604020202020204" pitchFamily="34" charset="0"/>
              <a:buChar char="•"/>
            </a:pPr>
            <a:r>
              <a:rPr lang="en-US" sz="2000" dirty="0" smtClean="0"/>
              <a:t>Contributing structure to the Redmond Park—Grande Avenue Historic District</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067" y="1594338"/>
            <a:ext cx="4748133" cy="3297315"/>
          </a:xfrm>
          <a:prstGeom prst="rect">
            <a:avLst/>
          </a:prstGeom>
        </p:spPr>
      </p:pic>
      <p:sp>
        <p:nvSpPr>
          <p:cNvPr id="9" name="Rectangle 8"/>
          <p:cNvSpPr/>
          <p:nvPr/>
        </p:nvSpPr>
        <p:spPr>
          <a:xfrm>
            <a:off x="7543800" y="3505200"/>
            <a:ext cx="914400" cy="381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495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347 18</a:t>
            </a:r>
            <a:r>
              <a:rPr lang="en-US" baseline="30000" dirty="0" smtClean="0"/>
              <a:t>th</a:t>
            </a:r>
            <a:r>
              <a:rPr lang="en-US" dirty="0" smtClean="0"/>
              <a:t> St SE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752600"/>
            <a:ext cx="4105160" cy="31066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4500" y="2143369"/>
            <a:ext cx="4368800" cy="3276600"/>
          </a:xfrm>
          <a:prstGeom prst="rect">
            <a:avLst/>
          </a:prstGeom>
        </p:spPr>
      </p:pic>
    </p:spTree>
    <p:extLst>
      <p:ext uri="{BB962C8B-B14F-4D97-AF65-F5344CB8AC3E}">
        <p14:creationId xmlns:p14="http://schemas.microsoft.com/office/powerpoint/2010/main" val="25459182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Historic District Guidelines – </a:t>
            </a:r>
            <a:br>
              <a:rPr lang="en-US" dirty="0" smtClean="0"/>
            </a:br>
            <a:r>
              <a:rPr lang="en-US" dirty="0" smtClean="0"/>
              <a:t>Porches and Other Entrances</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
        <p:nvSpPr>
          <p:cNvPr id="7" name="Content Placeholder 2"/>
          <p:cNvSpPr>
            <a:spLocks noGrp="1"/>
          </p:cNvSpPr>
          <p:nvPr>
            <p:ph sz="half" idx="1"/>
          </p:nvPr>
        </p:nvSpPr>
        <p:spPr>
          <a:xfrm>
            <a:off x="457200" y="1874838"/>
            <a:ext cx="4038600" cy="4251326"/>
          </a:xfrm>
        </p:spPr>
        <p:txBody>
          <a:bodyPr numCol="1">
            <a:noAutofit/>
          </a:bodyPr>
          <a:lstStyle/>
          <a:p>
            <a:pPr marL="0" indent="0">
              <a:buNone/>
            </a:pPr>
            <a:r>
              <a:rPr lang="en-US" sz="2000" b="1" dirty="0"/>
              <a:t>Recommended: </a:t>
            </a:r>
            <a:endParaRPr lang="en-US" sz="2000" b="1" dirty="0" smtClean="0"/>
          </a:p>
          <a:p>
            <a:r>
              <a:rPr lang="en-US" sz="1600" dirty="0"/>
              <a:t>Opening an enclosed porch</a:t>
            </a:r>
          </a:p>
          <a:p>
            <a:r>
              <a:rPr lang="en-US" sz="1600" dirty="0" smtClean="0"/>
              <a:t>Repairing </a:t>
            </a:r>
            <a:r>
              <a:rPr lang="en-US" sz="1600" dirty="0"/>
              <a:t>the existing porch or balcony</a:t>
            </a:r>
          </a:p>
          <a:p>
            <a:r>
              <a:rPr lang="en-US" sz="1600" dirty="0" smtClean="0"/>
              <a:t>Replacing </a:t>
            </a:r>
            <a:r>
              <a:rPr lang="en-US" sz="1600" dirty="0"/>
              <a:t>wood elements with </a:t>
            </a:r>
            <a:r>
              <a:rPr lang="en-US" sz="1600" dirty="0" smtClean="0"/>
              <a:t>wood elements </a:t>
            </a:r>
            <a:r>
              <a:rPr lang="en-US" sz="1600" dirty="0"/>
              <a:t>(wood elements should </a:t>
            </a:r>
            <a:r>
              <a:rPr lang="en-US" sz="1600" dirty="0" smtClean="0"/>
              <a:t>be painted</a:t>
            </a:r>
            <a:r>
              <a:rPr lang="en-US" sz="1600" dirty="0"/>
              <a:t>)</a:t>
            </a:r>
          </a:p>
          <a:p>
            <a:r>
              <a:rPr lang="en-US" sz="1600" dirty="0" smtClean="0"/>
              <a:t>Replacing </a:t>
            </a:r>
            <a:r>
              <a:rPr lang="en-US" sz="1600" dirty="0"/>
              <a:t>masonry elements </a:t>
            </a:r>
            <a:r>
              <a:rPr lang="en-US" sz="1600" dirty="0" smtClean="0"/>
              <a:t>with masonry </a:t>
            </a:r>
            <a:r>
              <a:rPr lang="en-US" sz="1600" dirty="0"/>
              <a:t>elements</a:t>
            </a:r>
          </a:p>
          <a:p>
            <a:r>
              <a:rPr lang="en-US" sz="1600" dirty="0" smtClean="0"/>
              <a:t>Rebuilding </a:t>
            </a:r>
            <a:r>
              <a:rPr lang="en-US" sz="1600" dirty="0"/>
              <a:t>a porch with </a:t>
            </a:r>
            <a:r>
              <a:rPr lang="en-US" sz="1600" dirty="0" smtClean="0"/>
              <a:t>original materials</a:t>
            </a:r>
            <a:endParaRPr lang="en-US" sz="1600" dirty="0"/>
          </a:p>
          <a:p>
            <a:r>
              <a:rPr lang="en-US" sz="1600" dirty="0" smtClean="0"/>
              <a:t>Screening</a:t>
            </a:r>
            <a:endParaRPr lang="en-US" sz="1600" dirty="0"/>
          </a:p>
          <a:p>
            <a:r>
              <a:rPr lang="en-US" sz="1600" dirty="0" smtClean="0"/>
              <a:t>Painted</a:t>
            </a:r>
            <a:r>
              <a:rPr lang="en-US" sz="1600" dirty="0"/>
              <a:t>, not treated wood</a:t>
            </a:r>
            <a:endParaRPr lang="en-US" sz="1100" b="1" dirty="0"/>
          </a:p>
        </p:txBody>
      </p:sp>
      <p:sp>
        <p:nvSpPr>
          <p:cNvPr id="9" name="Content Placeholder 2"/>
          <p:cNvSpPr txBox="1">
            <a:spLocks/>
          </p:cNvSpPr>
          <p:nvPr/>
        </p:nvSpPr>
        <p:spPr>
          <a:xfrm>
            <a:off x="4800600" y="1874836"/>
            <a:ext cx="4038600" cy="4251326"/>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t>Not Recommended: </a:t>
            </a:r>
          </a:p>
          <a:p>
            <a:r>
              <a:rPr lang="en-US" sz="2000" dirty="0" smtClean="0"/>
              <a:t> </a:t>
            </a:r>
            <a:r>
              <a:rPr lang="en-US" sz="1600" dirty="0"/>
              <a:t>Enclosing porches visible from street</a:t>
            </a:r>
          </a:p>
          <a:p>
            <a:r>
              <a:rPr lang="en-US" sz="1600" dirty="0" smtClean="0"/>
              <a:t>Modern </a:t>
            </a:r>
            <a:r>
              <a:rPr lang="en-US" sz="1600" dirty="0"/>
              <a:t>straight-edged railings</a:t>
            </a:r>
          </a:p>
          <a:p>
            <a:r>
              <a:rPr lang="en-US" sz="1600" dirty="0" smtClean="0"/>
              <a:t>Columns </a:t>
            </a:r>
            <a:r>
              <a:rPr lang="en-US" sz="1600" dirty="0"/>
              <a:t>made of modern </a:t>
            </a:r>
            <a:r>
              <a:rPr lang="en-US" sz="1600" dirty="0" smtClean="0"/>
              <a:t>materials (fiberglass </a:t>
            </a:r>
            <a:r>
              <a:rPr lang="en-US" sz="1600" dirty="0"/>
              <a:t>for an example)</a:t>
            </a:r>
          </a:p>
          <a:p>
            <a:r>
              <a:rPr lang="en-US" sz="1600" dirty="0" smtClean="0"/>
              <a:t>Plywood </a:t>
            </a:r>
            <a:r>
              <a:rPr lang="en-US" sz="1600" dirty="0"/>
              <a:t>panel flooring on </a:t>
            </a:r>
            <a:r>
              <a:rPr lang="en-US" sz="1600" dirty="0" smtClean="0"/>
              <a:t>entrances facing </a:t>
            </a:r>
            <a:r>
              <a:rPr lang="en-US" sz="1600" dirty="0"/>
              <a:t>the street</a:t>
            </a:r>
          </a:p>
          <a:p>
            <a:r>
              <a:rPr lang="en-US" sz="1600" dirty="0" smtClean="0"/>
              <a:t>Carpeted </a:t>
            </a:r>
            <a:r>
              <a:rPr lang="en-US" sz="1600" dirty="0"/>
              <a:t>flooring on entrances </a:t>
            </a:r>
            <a:r>
              <a:rPr lang="en-US" sz="1600" dirty="0" smtClean="0"/>
              <a:t>facing the </a:t>
            </a:r>
            <a:r>
              <a:rPr lang="en-US" sz="1600" dirty="0"/>
              <a:t>street</a:t>
            </a:r>
          </a:p>
          <a:p>
            <a:r>
              <a:rPr lang="en-US" sz="1600" dirty="0" smtClean="0"/>
              <a:t>Concrete </a:t>
            </a:r>
            <a:r>
              <a:rPr lang="en-US" sz="1600" dirty="0"/>
              <a:t>steps that are visible from </a:t>
            </a:r>
            <a:r>
              <a:rPr lang="en-US" sz="1600" dirty="0" smtClean="0"/>
              <a:t>the street</a:t>
            </a:r>
            <a:endParaRPr lang="en-US" sz="1600" dirty="0"/>
          </a:p>
          <a:p>
            <a:r>
              <a:rPr lang="en-US" sz="1600" dirty="0" smtClean="0"/>
              <a:t>Unpainted </a:t>
            </a:r>
            <a:r>
              <a:rPr lang="en-US" sz="1600" dirty="0"/>
              <a:t>treated lumber </a:t>
            </a:r>
            <a:r>
              <a:rPr lang="en-US" sz="1600" dirty="0" smtClean="0"/>
              <a:t>elements (recommended </a:t>
            </a:r>
            <a:r>
              <a:rPr lang="en-US" sz="1600" dirty="0"/>
              <a:t>for hidden supports)</a:t>
            </a:r>
            <a:endParaRPr lang="en-US" sz="1100" dirty="0"/>
          </a:p>
        </p:txBody>
      </p:sp>
    </p:spTree>
    <p:extLst>
      <p:ext uri="{BB962C8B-B14F-4D97-AF65-F5344CB8AC3E}">
        <p14:creationId xmlns:p14="http://schemas.microsoft.com/office/powerpoint/2010/main" val="1301698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Prioritization</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514350" indent="-514350">
              <a:buFont typeface="+mj-lt"/>
              <a:buAutoNum type="arabicPeriod"/>
            </a:pPr>
            <a:r>
              <a:rPr lang="en-US" dirty="0"/>
              <a:t>Features on sides of buildings that are visible from the street but don’t directly face the street.</a:t>
            </a:r>
          </a:p>
          <a:p>
            <a:pPr marL="514350" indent="-514350">
              <a:buFont typeface="+mj-lt"/>
              <a:buAutoNum type="arabicPeriod"/>
            </a:pPr>
            <a:r>
              <a:rPr lang="en-US" dirty="0"/>
              <a:t>Other exterior features not in direct view from the street such as at the rear of buildings.</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7/13/2018</a:t>
            </a:fld>
            <a:endParaRPr lang="en-US" dirty="0"/>
          </a:p>
        </p:txBody>
      </p:sp>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18" t="5482" r="2852" b="2253"/>
          <a:stretch/>
        </p:blipFill>
        <p:spPr>
          <a:xfrm>
            <a:off x="4800600" y="1905000"/>
            <a:ext cx="3886149" cy="3413051"/>
          </a:xfrm>
          <a:prstGeom prst="rect">
            <a:avLst/>
          </a:prstGeom>
        </p:spPr>
      </p:pic>
    </p:spTree>
    <p:extLst>
      <p:ext uri="{BB962C8B-B14F-4D97-AF65-F5344CB8AC3E}">
        <p14:creationId xmlns:p14="http://schemas.microsoft.com/office/powerpoint/2010/main" val="37675174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Criteria for Decision</a:t>
            </a:r>
          </a:p>
        </p:txBody>
      </p:sp>
      <p:sp>
        <p:nvSpPr>
          <p:cNvPr id="7" name="Content Placeholder 6"/>
          <p:cNvSpPr>
            <a:spLocks noGrp="1"/>
          </p:cNvSpPr>
          <p:nvPr>
            <p:ph idx="1"/>
          </p:nvPr>
        </p:nvSpPr>
        <p:spPr/>
        <p:txBody>
          <a:bodyPr>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9711079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normAutofit/>
          </a:bodyPr>
          <a:lstStyle/>
          <a:p>
            <a:pPr marL="0" indent="0">
              <a:buNone/>
            </a:pPr>
            <a:r>
              <a:rPr lang="en-US" dirty="0" smtClean="0"/>
              <a:t>Staff recommends approval of project</a:t>
            </a:r>
          </a:p>
          <a:p>
            <a:r>
              <a:rPr lang="en-US" dirty="0" smtClean="0"/>
              <a:t>Applicant intends to replace the wooden porch railing and skirt with like wood materials</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9170526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1706265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1124 1</a:t>
            </a:r>
            <a:r>
              <a:rPr lang="en-US" baseline="30000" dirty="0" smtClean="0"/>
              <a:t>st</a:t>
            </a:r>
            <a:r>
              <a:rPr lang="en-US" dirty="0" smtClean="0"/>
              <a:t> Street NW</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15130985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7/13/2018</a:t>
            </a:fld>
            <a:endParaRPr lang="en-US" dirty="0">
              <a:solidFill>
                <a:prstClr val="white"/>
              </a:solidFill>
            </a:endParaRPr>
          </a:p>
        </p:txBody>
      </p:sp>
      <p:sp>
        <p:nvSpPr>
          <p:cNvPr id="6" name="TextBox 5"/>
          <p:cNvSpPr txBox="1"/>
          <p:nvPr/>
        </p:nvSpPr>
        <p:spPr>
          <a:xfrm>
            <a:off x="304800" y="1592893"/>
            <a:ext cx="414741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tx1">
                    <a:lumMod val="50000"/>
                  </a:schemeClr>
                </a:solidFill>
              </a:rPr>
              <a:t>Primary structures built in 1940, 1950, and 1965</a:t>
            </a:r>
          </a:p>
          <a:p>
            <a:pPr marL="285750" indent="-285750">
              <a:buFont typeface="Arial" panose="020B0604020202020204" pitchFamily="34" charset="0"/>
              <a:buChar char="•"/>
            </a:pPr>
            <a:r>
              <a:rPr lang="en-US" sz="2400" dirty="0" smtClean="0">
                <a:solidFill>
                  <a:schemeClr val="tx1">
                    <a:lumMod val="50000"/>
                  </a:schemeClr>
                </a:solidFill>
              </a:rPr>
              <a:t>Identified as ineligible for individual listing or listing as part of a historic district</a:t>
            </a:r>
          </a:p>
          <a:p>
            <a:pPr marL="742950" lvl="1" indent="-285750">
              <a:buFont typeface="Arial" panose="020B0604020202020204" pitchFamily="34" charset="0"/>
              <a:buChar char="•"/>
            </a:pPr>
            <a:r>
              <a:rPr lang="en-US" sz="2400" dirty="0" smtClean="0">
                <a:solidFill>
                  <a:schemeClr val="tx1">
                    <a:lumMod val="50000"/>
                  </a:schemeClr>
                </a:solidFill>
              </a:rPr>
              <a:t>Architectural Reconnaissance Survey for Hull’s 3</a:t>
            </a:r>
            <a:r>
              <a:rPr lang="en-US" sz="2400" baseline="30000" dirty="0" smtClean="0">
                <a:solidFill>
                  <a:schemeClr val="tx1">
                    <a:lumMod val="50000"/>
                  </a:schemeClr>
                </a:solidFill>
              </a:rPr>
              <a:t>rd</a:t>
            </a:r>
            <a:r>
              <a:rPr lang="en-US" sz="2400" dirty="0" smtClean="0">
                <a:solidFill>
                  <a:schemeClr val="tx1">
                    <a:lumMod val="50000"/>
                  </a:schemeClr>
                </a:solidFill>
              </a:rPr>
              <a:t> Addition to Cedar Rapids</a:t>
            </a:r>
          </a:p>
          <a:p>
            <a:pPr marL="285750" indent="-285750">
              <a:buFont typeface="Arial" panose="020B0604020202020204" pitchFamily="34" charset="0"/>
              <a:buChar char="•"/>
            </a:pPr>
            <a:r>
              <a:rPr lang="en-US" sz="2400" dirty="0">
                <a:solidFill>
                  <a:schemeClr val="tx1">
                    <a:lumMod val="50000"/>
                  </a:schemeClr>
                </a:solidFill>
              </a:rPr>
              <a:t>Immediate </a:t>
            </a:r>
            <a:r>
              <a:rPr lang="en-US" sz="2400" dirty="0" smtClean="0">
                <a:solidFill>
                  <a:schemeClr val="tx1">
                    <a:lumMod val="50000"/>
                  </a:schemeClr>
                </a:solidFill>
              </a:rPr>
              <a:t>Release</a:t>
            </a:r>
          </a:p>
          <a:p>
            <a:pPr marL="285750" indent="-285750">
              <a:buFont typeface="Arial" panose="020B0604020202020204" pitchFamily="34" charset="0"/>
              <a:buChar char="•"/>
            </a:pPr>
            <a:r>
              <a:rPr lang="en-US" sz="2400" dirty="0" smtClean="0">
                <a:solidFill>
                  <a:schemeClr val="tx1">
                    <a:lumMod val="50000"/>
                  </a:schemeClr>
                </a:solidFill>
              </a:rPr>
              <a:t>Does not include NE building</a:t>
            </a:r>
            <a:endParaRPr lang="en-US" sz="2400" dirty="0">
              <a:solidFill>
                <a:schemeClr val="tx1">
                  <a:lumMod val="50000"/>
                </a:schemeClr>
              </a:solidFill>
            </a:endParaRPr>
          </a:p>
          <a:p>
            <a:pPr lvl="1"/>
            <a:endParaRPr lang="en-US" sz="2400" dirty="0" smtClean="0">
              <a:solidFill>
                <a:schemeClr val="tx1">
                  <a:lumMod val="50000"/>
                </a:schemeClr>
              </a:solidFill>
            </a:endParaRPr>
          </a:p>
        </p:txBody>
      </p:sp>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l="20000" t="-6695" r="833" b="6695"/>
          <a:stretch/>
        </p:blipFill>
        <p:spPr>
          <a:xfrm>
            <a:off x="4261712" y="1371600"/>
            <a:ext cx="4615588" cy="3770600"/>
          </a:xfrm>
          <a:prstGeom prst="rect">
            <a:avLst/>
          </a:prstGeom>
        </p:spPr>
      </p:pic>
      <p:sp>
        <p:nvSpPr>
          <p:cNvPr id="4" name="Freeform 3"/>
          <p:cNvSpPr/>
          <p:nvPr/>
        </p:nvSpPr>
        <p:spPr>
          <a:xfrm>
            <a:off x="5178669" y="2514600"/>
            <a:ext cx="3472962" cy="2154115"/>
          </a:xfrm>
          <a:custGeom>
            <a:avLst/>
            <a:gdLst>
              <a:gd name="connsiteX0" fmla="*/ 0 w 3472962"/>
              <a:gd name="connsiteY0" fmla="*/ 114300 h 2092569"/>
              <a:gd name="connsiteX1" fmla="*/ 2954216 w 3472962"/>
              <a:gd name="connsiteY1" fmla="*/ 0 h 2092569"/>
              <a:gd name="connsiteX2" fmla="*/ 2954216 w 3472962"/>
              <a:gd name="connsiteY2" fmla="*/ 536331 h 2092569"/>
              <a:gd name="connsiteX3" fmla="*/ 3349869 w 3472962"/>
              <a:gd name="connsiteY3" fmla="*/ 527539 h 2092569"/>
              <a:gd name="connsiteX4" fmla="*/ 3472962 w 3472962"/>
              <a:gd name="connsiteY4" fmla="*/ 1608992 h 2092569"/>
              <a:gd name="connsiteX5" fmla="*/ 1696916 w 3472962"/>
              <a:gd name="connsiteY5" fmla="*/ 2031023 h 2092569"/>
              <a:gd name="connsiteX6" fmla="*/ 1705708 w 3472962"/>
              <a:gd name="connsiteY6" fmla="*/ 1855177 h 2092569"/>
              <a:gd name="connsiteX7" fmla="*/ 1072662 w 3472962"/>
              <a:gd name="connsiteY7" fmla="*/ 2092569 h 2092569"/>
              <a:gd name="connsiteX8" fmla="*/ 1063869 w 3472962"/>
              <a:gd name="connsiteY8" fmla="*/ 1301262 h 2092569"/>
              <a:gd name="connsiteX9" fmla="*/ 26377 w 3472962"/>
              <a:gd name="connsiteY9" fmla="*/ 1354016 h 2092569"/>
              <a:gd name="connsiteX10" fmla="*/ 0 w 3472962"/>
              <a:gd name="connsiteY10" fmla="*/ 114300 h 209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962" h="2092569">
                <a:moveTo>
                  <a:pt x="0" y="114300"/>
                </a:moveTo>
                <a:lnTo>
                  <a:pt x="2954216" y="0"/>
                </a:lnTo>
                <a:lnTo>
                  <a:pt x="2954216" y="536331"/>
                </a:lnTo>
                <a:lnTo>
                  <a:pt x="3349869" y="527539"/>
                </a:lnTo>
                <a:lnTo>
                  <a:pt x="3472962" y="1608992"/>
                </a:lnTo>
                <a:lnTo>
                  <a:pt x="1696916" y="2031023"/>
                </a:lnTo>
                <a:lnTo>
                  <a:pt x="1705708" y="1855177"/>
                </a:lnTo>
                <a:lnTo>
                  <a:pt x="1072662" y="2092569"/>
                </a:lnTo>
                <a:lnTo>
                  <a:pt x="1063869" y="1301262"/>
                </a:lnTo>
                <a:lnTo>
                  <a:pt x="26377" y="1354016"/>
                </a:lnTo>
                <a:cubicBezTo>
                  <a:pt x="23446" y="937847"/>
                  <a:pt x="20516" y="521677"/>
                  <a:pt x="0" y="114300"/>
                </a:cubicBez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9233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1124 1</a:t>
            </a:r>
            <a:r>
              <a:rPr lang="en-US" baseline="30000" dirty="0" smtClean="0"/>
              <a:t>st</a:t>
            </a:r>
            <a:r>
              <a:rPr lang="en-US" dirty="0" smtClean="0"/>
              <a:t> St NW</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1409700"/>
            <a:ext cx="3860800" cy="2895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831" y="433754"/>
            <a:ext cx="3860800" cy="2895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695700"/>
            <a:ext cx="3276600" cy="2457450"/>
          </a:xfrm>
          <a:prstGeom prst="rect">
            <a:avLst/>
          </a:prstGeom>
        </p:spPr>
      </p:pic>
    </p:spTree>
    <p:extLst>
      <p:ext uri="{BB962C8B-B14F-4D97-AF65-F5344CB8AC3E}">
        <p14:creationId xmlns:p14="http://schemas.microsoft.com/office/powerpoint/2010/main" val="4203361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086600" cy="1143000"/>
          </a:xfrm>
        </p:spPr>
        <p:txBody>
          <a:bodyPr/>
          <a:lstStyle/>
          <a:p>
            <a:r>
              <a:rPr lang="en-US" dirty="0" smtClean="0">
                <a:latin typeface="Times New Roman" panose="02020603050405020304" pitchFamily="18" charset="0"/>
                <a:cs typeface="Times New Roman" panose="02020603050405020304" pitchFamily="18" charset="0"/>
              </a:rPr>
              <a:t>Agenda</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752600"/>
            <a:ext cx="8534400" cy="4114800"/>
          </a:xfrm>
        </p:spPr>
        <p:txBody>
          <a:bodyPr/>
          <a:lstStyle/>
          <a:p>
            <a:pPr marL="514350" indent="-457200"/>
            <a:r>
              <a:rPr lang="en-US" sz="2800" dirty="0" smtClean="0">
                <a:latin typeface="Times New Roman" panose="02020603050405020304" pitchFamily="18" charset="0"/>
                <a:cs typeface="Times New Roman" panose="02020603050405020304" pitchFamily="18" charset="0"/>
              </a:rPr>
              <a:t>Pre meeting with chair one week before meetings</a:t>
            </a:r>
          </a:p>
          <a:p>
            <a:pPr marL="514350" indent="-457200"/>
            <a:r>
              <a:rPr lang="en-US" sz="2800" dirty="0" smtClean="0">
                <a:latin typeface="Times New Roman" panose="02020603050405020304" pitchFamily="18" charset="0"/>
                <a:cs typeface="Times New Roman" panose="02020603050405020304" pitchFamily="18" charset="0"/>
              </a:rPr>
              <a:t>Packet posted online and emailed to Commissioners the Friday afternoon before Thursday meetings.</a:t>
            </a:r>
          </a:p>
          <a:p>
            <a:pPr marL="514350" indent="-457200"/>
            <a:r>
              <a:rPr lang="en-US" sz="2800" dirty="0" smtClean="0">
                <a:latin typeface="Times New Roman" panose="02020603050405020304" pitchFamily="18" charset="0"/>
                <a:cs typeface="Times New Roman" panose="02020603050405020304" pitchFamily="18" charset="0"/>
              </a:rPr>
              <a:t>Contains staff reports or other information for items on the agenda.</a:t>
            </a:r>
          </a:p>
          <a:p>
            <a:pPr marL="514350" indent="-457200"/>
            <a:r>
              <a:rPr lang="en-US" sz="2800" dirty="0" smtClean="0">
                <a:latin typeface="Times New Roman" panose="02020603050405020304" pitchFamily="18" charset="0"/>
                <a:cs typeface="Times New Roman" panose="02020603050405020304" pitchFamily="18" charset="0"/>
              </a:rPr>
              <a:t>Grouped by item type (presentation, action, and discussion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items)</a:t>
            </a:r>
          </a:p>
          <a:p>
            <a:pPr marL="57150" indent="0">
              <a:buNone/>
            </a:pPr>
            <a:endParaRPr lang="en-US" dirty="0"/>
          </a:p>
        </p:txBody>
      </p:sp>
    </p:spTree>
    <p:extLst>
      <p:ext uri="{BB962C8B-B14F-4D97-AF65-F5344CB8AC3E}">
        <p14:creationId xmlns:p14="http://schemas.microsoft.com/office/powerpoint/2010/main" val="24566313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1124 1</a:t>
            </a:r>
            <a:r>
              <a:rPr lang="en-US" baseline="30000" dirty="0" smtClean="0"/>
              <a:t>st</a:t>
            </a:r>
            <a:r>
              <a:rPr lang="en-US" dirty="0" smtClean="0"/>
              <a:t> St NW</a:t>
            </a:r>
            <a:endParaRPr lang="en-US" dirty="0"/>
          </a:p>
        </p:txBody>
      </p:sp>
      <p:sp>
        <p:nvSpPr>
          <p:cNvPr id="2" name="Content Placeholder 1"/>
          <p:cNvSpPr>
            <a:spLocks noGrp="1"/>
          </p:cNvSpPr>
          <p:nvPr>
            <p:ph idx="1"/>
          </p:nvPr>
        </p:nvSpPr>
        <p:spPr/>
        <p:txBody>
          <a:bodyPr/>
          <a:lstStyle/>
          <a:p>
            <a:r>
              <a:rPr lang="en-US" dirty="0" smtClean="0"/>
              <a:t>Poor candidate for </a:t>
            </a:r>
            <a:r>
              <a:rPr lang="en-US" dirty="0" err="1" smtClean="0"/>
              <a:t>landmarking</a:t>
            </a:r>
            <a:endParaRPr lang="en-US" dirty="0" smtClean="0"/>
          </a:p>
          <a:p>
            <a:r>
              <a:rPr lang="en-US" dirty="0" smtClean="0"/>
              <a:t>Survey indicates the structures are not eligible resources</a:t>
            </a:r>
          </a:p>
          <a:p>
            <a:r>
              <a:rPr lang="en-US" dirty="0" smtClean="0"/>
              <a:t>Property will be used for flood control system</a:t>
            </a:r>
          </a:p>
          <a:p>
            <a:pPr marL="0" indent="0">
              <a:buNone/>
            </a:pPr>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6048676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1. Determination of                                     Historic Significance</a:t>
              </a:r>
              <a:endParaRPr lang="en-US" sz="1100" kern="0" dirty="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666943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7978648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1901 Mt. Vernon Road SE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179695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7/13/2018</a:t>
            </a:fld>
            <a:endParaRPr lang="en-US" dirty="0">
              <a:solidFill>
                <a:prstClr val="white"/>
              </a:solidFill>
            </a:endParaRPr>
          </a:p>
        </p:txBody>
      </p:sp>
      <p:sp>
        <p:nvSpPr>
          <p:cNvPr id="9" name="TextBox 8"/>
          <p:cNvSpPr txBox="1"/>
          <p:nvPr/>
        </p:nvSpPr>
        <p:spPr>
          <a:xfrm>
            <a:off x="457200" y="1676400"/>
            <a:ext cx="381000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Primary structure built in 1915</a:t>
            </a:r>
          </a:p>
          <a:p>
            <a:pPr marL="285750" indent="-285750">
              <a:buFont typeface="Arial" panose="020B0604020202020204" pitchFamily="34" charset="0"/>
              <a:buChar char="•"/>
            </a:pPr>
            <a:r>
              <a:rPr lang="en-US" sz="2400" dirty="0" smtClean="0"/>
              <a:t>Not included in a survey area or recommended for survey</a:t>
            </a:r>
          </a:p>
          <a:p>
            <a:pPr marL="285750" indent="-285750">
              <a:buFont typeface="Arial" panose="020B0604020202020204" pitchFamily="34" charset="0"/>
              <a:buChar char="•"/>
            </a:pPr>
            <a:r>
              <a:rPr lang="en-US" sz="2400" dirty="0" smtClean="0"/>
              <a:t>Condition is normal, per city assessor</a:t>
            </a:r>
            <a:endParaRPr lang="en-US" sz="2400"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600200"/>
            <a:ext cx="4023388" cy="3086435"/>
          </a:xfrm>
          <a:prstGeom prst="rect">
            <a:avLst/>
          </a:prstGeom>
        </p:spPr>
      </p:pic>
      <p:sp>
        <p:nvSpPr>
          <p:cNvPr id="11" name="Freeform 10"/>
          <p:cNvSpPr/>
          <p:nvPr/>
        </p:nvSpPr>
        <p:spPr>
          <a:xfrm>
            <a:off x="6374423" y="2813538"/>
            <a:ext cx="1002323" cy="826477"/>
          </a:xfrm>
          <a:custGeom>
            <a:avLst/>
            <a:gdLst>
              <a:gd name="connsiteX0" fmla="*/ 0 w 1002323"/>
              <a:gd name="connsiteY0" fmla="*/ 0 h 826477"/>
              <a:gd name="connsiteX1" fmla="*/ 1002323 w 1002323"/>
              <a:gd name="connsiteY1" fmla="*/ 52754 h 826477"/>
              <a:gd name="connsiteX2" fmla="*/ 975946 w 1002323"/>
              <a:gd name="connsiteY2" fmla="*/ 826477 h 826477"/>
              <a:gd name="connsiteX3" fmla="*/ 26377 w 1002323"/>
              <a:gd name="connsiteY3" fmla="*/ 791308 h 826477"/>
              <a:gd name="connsiteX4" fmla="*/ 0 w 1002323"/>
              <a:gd name="connsiteY4" fmla="*/ 0 h 82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23" h="826477">
                <a:moveTo>
                  <a:pt x="0" y="0"/>
                </a:moveTo>
                <a:lnTo>
                  <a:pt x="1002323" y="52754"/>
                </a:lnTo>
                <a:lnTo>
                  <a:pt x="975946" y="826477"/>
                </a:lnTo>
                <a:lnTo>
                  <a:pt x="26377" y="791308"/>
                </a:lnTo>
                <a:lnTo>
                  <a:pt x="0" y="0"/>
                </a:ln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7397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1901 Mt. Vernon Rd SE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1524000" y="1600200"/>
            <a:ext cx="5791200" cy="4343400"/>
          </a:xfrm>
          <a:prstGeom prst="rect">
            <a:avLst/>
          </a:prstGeom>
        </p:spPr>
      </p:pic>
    </p:spTree>
    <p:extLst>
      <p:ext uri="{BB962C8B-B14F-4D97-AF65-F5344CB8AC3E}">
        <p14:creationId xmlns:p14="http://schemas.microsoft.com/office/powerpoint/2010/main" val="9714094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1901 Mt. Vernon Rd SE</a:t>
            </a:r>
            <a:endParaRPr lang="en-US" dirty="0"/>
          </a:p>
        </p:txBody>
      </p:sp>
      <p:sp>
        <p:nvSpPr>
          <p:cNvPr id="2" name="Content Placeholder 1"/>
          <p:cNvSpPr>
            <a:spLocks noGrp="1"/>
          </p:cNvSpPr>
          <p:nvPr>
            <p:ph idx="1"/>
          </p:nvPr>
        </p:nvSpPr>
        <p:spPr/>
        <p:txBody>
          <a:bodyPr/>
          <a:lstStyle/>
          <a:p>
            <a:r>
              <a:rPr lang="en-US" dirty="0" smtClean="0"/>
              <a:t>Poor candidate for local </a:t>
            </a:r>
            <a:r>
              <a:rPr lang="en-US" dirty="0" err="1" smtClean="0"/>
              <a:t>landmarking</a:t>
            </a:r>
            <a:r>
              <a:rPr lang="en-US" dirty="0" smtClean="0"/>
              <a:t> or inclusion in a historic district</a:t>
            </a:r>
          </a:p>
          <a:p>
            <a:r>
              <a:rPr lang="en-US" dirty="0" smtClean="0"/>
              <a:t>No evidence to corroborate historical significance</a:t>
            </a:r>
          </a:p>
          <a:p>
            <a:r>
              <a:rPr lang="en-US" dirty="0" smtClean="0"/>
              <a:t>Property will be used for Paving for Progress project</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6281263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9847983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6463287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1138 19</a:t>
            </a:r>
            <a:r>
              <a:rPr lang="en-US" baseline="30000" dirty="0" smtClean="0"/>
              <a:t>th</a:t>
            </a:r>
            <a:r>
              <a:rPr lang="en-US" dirty="0" smtClean="0"/>
              <a:t> Street SE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2409302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086600" cy="1143000"/>
          </a:xfrm>
        </p:spPr>
        <p:txBody>
          <a:bodyPr/>
          <a:lstStyle/>
          <a:p>
            <a:r>
              <a:rPr lang="en-US" dirty="0" smtClean="0">
                <a:latin typeface="Times New Roman" panose="02020603050405020304" pitchFamily="18" charset="0"/>
                <a:cs typeface="Times New Roman" panose="02020603050405020304" pitchFamily="18" charset="0"/>
              </a:rPr>
              <a:t>Structure of Meetings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981200"/>
            <a:ext cx="8382000" cy="4114800"/>
          </a:xfrm>
        </p:spPr>
        <p:txBody>
          <a:bodyPr/>
          <a:lstStyle/>
          <a:p>
            <a:pPr marL="57150" indent="0">
              <a:buNone/>
            </a:pPr>
            <a:r>
              <a:rPr lang="en-US" dirty="0" smtClean="0">
                <a:latin typeface="Times New Roman" panose="02020603050405020304" pitchFamily="18" charset="0"/>
                <a:cs typeface="Times New Roman" panose="02020603050405020304" pitchFamily="18" charset="0"/>
              </a:rPr>
              <a:t>Order of operations for agenda items</a:t>
            </a:r>
          </a:p>
          <a:p>
            <a:pPr marL="571500" indent="-514350">
              <a:buFont typeface="+mj-lt"/>
              <a:buAutoNum type="arabicPeriod"/>
            </a:pPr>
            <a:r>
              <a:rPr lang="en-US" sz="2800" dirty="0" smtClean="0">
                <a:latin typeface="Times New Roman" panose="02020603050405020304" pitchFamily="18" charset="0"/>
                <a:cs typeface="Times New Roman" panose="02020603050405020304" pitchFamily="18" charset="0"/>
              </a:rPr>
              <a:t>Chair reads item and asks if anyone needs to recuse themselves, turns item over to staff.</a:t>
            </a:r>
          </a:p>
          <a:p>
            <a:pPr marL="571500" indent="-514350">
              <a:buFont typeface="+mj-lt"/>
              <a:buAutoNum type="arabicPeriod"/>
            </a:pPr>
            <a:r>
              <a:rPr lang="en-US" sz="2800" dirty="0" smtClean="0">
                <a:latin typeface="Times New Roman" panose="02020603050405020304" pitchFamily="18" charset="0"/>
                <a:cs typeface="Times New Roman" panose="02020603050405020304" pitchFamily="18" charset="0"/>
              </a:rPr>
              <a:t>Staff gives a presentation, summarizing the staff report.</a:t>
            </a:r>
          </a:p>
          <a:p>
            <a:pPr marL="571500" indent="-514350">
              <a:buFont typeface="+mj-lt"/>
              <a:buAutoNum type="arabicPeriod"/>
            </a:pPr>
            <a:r>
              <a:rPr lang="en-US" sz="2800" dirty="0" smtClean="0">
                <a:latin typeface="Times New Roman" panose="02020603050405020304" pitchFamily="18" charset="0"/>
                <a:cs typeface="Times New Roman" panose="02020603050405020304" pitchFamily="18" charset="0"/>
              </a:rPr>
              <a:t>Commission may ask staff or the applicant questions.</a:t>
            </a:r>
          </a:p>
          <a:p>
            <a:pPr marL="571500" indent="-514350">
              <a:buFont typeface="+mj-lt"/>
              <a:buAutoNum type="arabicPeriod"/>
            </a:pPr>
            <a:r>
              <a:rPr lang="en-US" sz="2800" dirty="0" smtClean="0">
                <a:latin typeface="Times New Roman" panose="02020603050405020304" pitchFamily="18" charset="0"/>
                <a:cs typeface="Times New Roman" panose="02020603050405020304" pitchFamily="18" charset="0"/>
              </a:rPr>
              <a:t>Discussion amongst the Commission.</a:t>
            </a:r>
          </a:p>
          <a:p>
            <a:pPr marL="571500" indent="-514350">
              <a:buFont typeface="+mj-lt"/>
              <a:buAutoNum type="arabicPeriod"/>
            </a:pPr>
            <a:r>
              <a:rPr lang="en-US" sz="2800" dirty="0" smtClean="0">
                <a:latin typeface="Times New Roman" panose="02020603050405020304" pitchFamily="18" charset="0"/>
                <a:cs typeface="Times New Roman" panose="02020603050405020304" pitchFamily="18" charset="0"/>
              </a:rPr>
              <a:t>Chair will call for a motion if an action item.</a:t>
            </a:r>
          </a:p>
          <a:p>
            <a:pPr marL="571500" indent="-514350">
              <a:buAutoNum type="arabicPeriod"/>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1572315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7/13/2018</a:t>
            </a:fld>
            <a:endParaRPr lang="en-US" dirty="0">
              <a:solidFill>
                <a:prstClr val="white"/>
              </a:solidFill>
            </a:endParaRPr>
          </a:p>
        </p:txBody>
      </p:sp>
      <p:sp>
        <p:nvSpPr>
          <p:cNvPr id="9" name="TextBox 8"/>
          <p:cNvSpPr txBox="1"/>
          <p:nvPr/>
        </p:nvSpPr>
        <p:spPr>
          <a:xfrm>
            <a:off x="609600" y="1562622"/>
            <a:ext cx="38100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Primary structure built in 1934</a:t>
            </a:r>
          </a:p>
          <a:p>
            <a:pPr marL="285750" indent="-285750">
              <a:buFont typeface="Arial" panose="020B0604020202020204" pitchFamily="34" charset="0"/>
              <a:buChar char="•"/>
            </a:pPr>
            <a:r>
              <a:rPr lang="en-US" sz="2400" dirty="0" smtClean="0"/>
              <a:t>Identified as ineligible for </a:t>
            </a:r>
            <a:r>
              <a:rPr lang="en-US" sz="2400" dirty="0" err="1" smtClean="0"/>
              <a:t>landmarking</a:t>
            </a:r>
            <a:r>
              <a:rPr lang="en-US" sz="2400" dirty="0" smtClean="0"/>
              <a:t> or inclusion in a historic district</a:t>
            </a:r>
          </a:p>
          <a:p>
            <a:pPr marL="742950" lvl="1" indent="-285750">
              <a:buFont typeface="Arial" panose="020B0604020202020204" pitchFamily="34" charset="0"/>
              <a:buChar char="•"/>
            </a:pPr>
            <a:r>
              <a:rPr lang="en-US" sz="2400" dirty="0" smtClean="0"/>
              <a:t>2006 Architectural Survey and Update for the City of Cedar Rapids</a:t>
            </a:r>
          </a:p>
          <a:p>
            <a:pPr marL="285750" indent="-285750">
              <a:buFont typeface="Arial" panose="020B0604020202020204" pitchFamily="34" charset="0"/>
              <a:buChar char="•"/>
            </a:pPr>
            <a:r>
              <a:rPr lang="en-US" sz="2400" dirty="0" smtClean="0"/>
              <a:t>Condition is above normal, per city assessor</a:t>
            </a:r>
            <a:endParaRPr lang="en-US" sz="2400"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632438"/>
            <a:ext cx="4352614" cy="3511922"/>
          </a:xfrm>
          <a:prstGeom prst="rect">
            <a:avLst/>
          </a:prstGeom>
        </p:spPr>
      </p:pic>
      <p:sp>
        <p:nvSpPr>
          <p:cNvPr id="11" name="Freeform 10"/>
          <p:cNvSpPr/>
          <p:nvPr/>
        </p:nvSpPr>
        <p:spPr>
          <a:xfrm>
            <a:off x="6673362" y="3226777"/>
            <a:ext cx="1881553" cy="507023"/>
          </a:xfrm>
          <a:custGeom>
            <a:avLst/>
            <a:gdLst>
              <a:gd name="connsiteX0" fmla="*/ 0 w 1881553"/>
              <a:gd name="connsiteY0" fmla="*/ 0 h 606669"/>
              <a:gd name="connsiteX1" fmla="*/ 1855176 w 1881553"/>
              <a:gd name="connsiteY1" fmla="*/ 26377 h 606669"/>
              <a:gd name="connsiteX2" fmla="*/ 1881553 w 1881553"/>
              <a:gd name="connsiteY2" fmla="*/ 606669 h 606669"/>
              <a:gd name="connsiteX3" fmla="*/ 35169 w 1881553"/>
              <a:gd name="connsiteY3" fmla="*/ 571500 h 606669"/>
              <a:gd name="connsiteX4" fmla="*/ 0 w 1881553"/>
              <a:gd name="connsiteY4" fmla="*/ 0 h 60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553" h="606669">
                <a:moveTo>
                  <a:pt x="0" y="0"/>
                </a:moveTo>
                <a:lnTo>
                  <a:pt x="1855176" y="26377"/>
                </a:lnTo>
                <a:lnTo>
                  <a:pt x="1881553" y="606669"/>
                </a:lnTo>
                <a:lnTo>
                  <a:pt x="35169" y="571500"/>
                </a:lnTo>
                <a:lnTo>
                  <a:pt x="0" y="0"/>
                </a:ln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3806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1138 19</a:t>
            </a:r>
            <a:r>
              <a:rPr lang="en-US" baseline="30000" dirty="0" smtClean="0"/>
              <a:t>th</a:t>
            </a:r>
            <a:r>
              <a:rPr lang="en-US" dirty="0" smtClean="0"/>
              <a:t> St. SE</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76449" y="1962151"/>
            <a:ext cx="4724401" cy="3543301"/>
          </a:xfrm>
          <a:prstGeom prst="rect">
            <a:avLst/>
          </a:prstGeom>
        </p:spPr>
      </p:pic>
    </p:spTree>
    <p:extLst>
      <p:ext uri="{BB962C8B-B14F-4D97-AF65-F5344CB8AC3E}">
        <p14:creationId xmlns:p14="http://schemas.microsoft.com/office/powerpoint/2010/main" val="26896171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1138 19</a:t>
            </a:r>
            <a:r>
              <a:rPr lang="en-US" baseline="30000" dirty="0" smtClean="0"/>
              <a:t>th</a:t>
            </a:r>
            <a:r>
              <a:rPr lang="en-US" dirty="0" smtClean="0"/>
              <a:t> St SE</a:t>
            </a:r>
            <a:endParaRPr lang="en-US" dirty="0"/>
          </a:p>
        </p:txBody>
      </p:sp>
      <p:sp>
        <p:nvSpPr>
          <p:cNvPr id="2" name="Content Placeholder 1"/>
          <p:cNvSpPr>
            <a:spLocks noGrp="1"/>
          </p:cNvSpPr>
          <p:nvPr>
            <p:ph idx="1"/>
          </p:nvPr>
        </p:nvSpPr>
        <p:spPr/>
        <p:txBody>
          <a:bodyPr/>
          <a:lstStyle/>
          <a:p>
            <a:r>
              <a:rPr lang="en-US" dirty="0" smtClean="0"/>
              <a:t>Poor candidate for local </a:t>
            </a:r>
            <a:r>
              <a:rPr lang="en-US" dirty="0" err="1" smtClean="0"/>
              <a:t>landmarking</a:t>
            </a:r>
            <a:endParaRPr lang="en-US" dirty="0" smtClean="0"/>
          </a:p>
          <a:p>
            <a:r>
              <a:rPr lang="en-US" dirty="0" smtClean="0"/>
              <a:t>Survey indicates structure is not an eligible resource</a:t>
            </a:r>
          </a:p>
          <a:p>
            <a:r>
              <a:rPr lang="en-US" dirty="0" smtClean="0"/>
              <a:t>Property will be used for Paving for Progress. </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15774747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42729741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2018620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590 Penn Avenue NW</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11228190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7/13/2018</a:t>
            </a:fld>
            <a:endParaRPr lang="en-US" dirty="0">
              <a:solidFill>
                <a:prstClr val="white"/>
              </a:solidFill>
            </a:endParaRPr>
          </a:p>
        </p:txBody>
      </p:sp>
      <p:sp>
        <p:nvSpPr>
          <p:cNvPr id="9" name="TextBox 8"/>
          <p:cNvSpPr txBox="1"/>
          <p:nvPr/>
        </p:nvSpPr>
        <p:spPr>
          <a:xfrm>
            <a:off x="609600" y="1562622"/>
            <a:ext cx="38100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Primary structure built in 1957</a:t>
            </a:r>
          </a:p>
          <a:p>
            <a:pPr marL="285750" indent="-285750">
              <a:buFont typeface="Arial" panose="020B0604020202020204" pitchFamily="34" charset="0"/>
              <a:buChar char="•"/>
            </a:pPr>
            <a:r>
              <a:rPr lang="en-US" sz="2400" dirty="0" smtClean="0"/>
              <a:t>Identified as ineligible for </a:t>
            </a:r>
            <a:r>
              <a:rPr lang="en-US" sz="2400" dirty="0" err="1" smtClean="0"/>
              <a:t>landmarking</a:t>
            </a:r>
            <a:r>
              <a:rPr lang="en-US" sz="2400" dirty="0" smtClean="0"/>
              <a:t> or inclusion in a historic district</a:t>
            </a:r>
          </a:p>
          <a:p>
            <a:pPr marL="742950" lvl="1" indent="-285750">
              <a:buFont typeface="Arial" panose="020B0604020202020204" pitchFamily="34" charset="0"/>
              <a:buChar char="•"/>
            </a:pPr>
            <a:r>
              <a:rPr lang="en-US" sz="2400" dirty="0" smtClean="0"/>
              <a:t>Architectural Reconnaissance Survey for Hull’s 6</a:t>
            </a:r>
            <a:r>
              <a:rPr lang="en-US" sz="2400" baseline="30000" dirty="0" smtClean="0"/>
              <a:t>th</a:t>
            </a:r>
            <a:r>
              <a:rPr lang="en-US" sz="2400" dirty="0" smtClean="0"/>
              <a:t> Addition, 2009 </a:t>
            </a:r>
          </a:p>
          <a:p>
            <a:pPr marL="285750" indent="-285750">
              <a:buFont typeface="Arial" panose="020B0604020202020204" pitchFamily="34" charset="0"/>
              <a:buChar char="•"/>
            </a:pPr>
            <a:r>
              <a:rPr lang="en-US" sz="2400" dirty="0" smtClean="0"/>
              <a:t>Condition is very good, per city assessor</a:t>
            </a:r>
            <a:endParaRPr lang="en-US" sz="2400"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973006"/>
            <a:ext cx="4067743" cy="3334215"/>
          </a:xfrm>
          <a:prstGeom prst="rect">
            <a:avLst/>
          </a:prstGeom>
        </p:spPr>
      </p:pic>
      <p:sp>
        <p:nvSpPr>
          <p:cNvPr id="3" name="Freeform 2"/>
          <p:cNvSpPr/>
          <p:nvPr/>
        </p:nvSpPr>
        <p:spPr>
          <a:xfrm>
            <a:off x="5952392" y="2417885"/>
            <a:ext cx="1863970" cy="1125415"/>
          </a:xfrm>
          <a:custGeom>
            <a:avLst/>
            <a:gdLst>
              <a:gd name="connsiteX0" fmla="*/ 0 w 1863970"/>
              <a:gd name="connsiteY0" fmla="*/ 175846 h 1125415"/>
              <a:gd name="connsiteX1" fmla="*/ 949570 w 1863970"/>
              <a:gd name="connsiteY1" fmla="*/ 0 h 1125415"/>
              <a:gd name="connsiteX2" fmla="*/ 1046285 w 1863970"/>
              <a:gd name="connsiteY2" fmla="*/ 167053 h 1125415"/>
              <a:gd name="connsiteX3" fmla="*/ 1274885 w 1863970"/>
              <a:gd name="connsiteY3" fmla="*/ 167053 h 1125415"/>
              <a:gd name="connsiteX4" fmla="*/ 1863970 w 1863970"/>
              <a:gd name="connsiteY4" fmla="*/ 1055077 h 1125415"/>
              <a:gd name="connsiteX5" fmla="*/ 35170 w 1863970"/>
              <a:gd name="connsiteY5" fmla="*/ 1125415 h 1125415"/>
              <a:gd name="connsiteX6" fmla="*/ 0 w 1863970"/>
              <a:gd name="connsiteY6" fmla="*/ 175846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3970" h="1125415">
                <a:moveTo>
                  <a:pt x="0" y="175846"/>
                </a:moveTo>
                <a:lnTo>
                  <a:pt x="949570" y="0"/>
                </a:lnTo>
                <a:lnTo>
                  <a:pt x="1046285" y="167053"/>
                </a:lnTo>
                <a:lnTo>
                  <a:pt x="1274885" y="167053"/>
                </a:lnTo>
                <a:lnTo>
                  <a:pt x="1863970" y="1055077"/>
                </a:lnTo>
                <a:lnTo>
                  <a:pt x="35170" y="1125415"/>
                </a:lnTo>
                <a:lnTo>
                  <a:pt x="0" y="175846"/>
                </a:ln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4756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590 Penn Ave NW</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057400"/>
            <a:ext cx="4368799" cy="3276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045" t="27211" r="19886" b="18244"/>
          <a:stretch/>
        </p:blipFill>
        <p:spPr>
          <a:xfrm>
            <a:off x="5029200" y="2819400"/>
            <a:ext cx="3876673" cy="2514600"/>
          </a:xfrm>
          <a:prstGeom prst="rect">
            <a:avLst/>
          </a:prstGeom>
        </p:spPr>
      </p:pic>
    </p:spTree>
    <p:extLst>
      <p:ext uri="{BB962C8B-B14F-4D97-AF65-F5344CB8AC3E}">
        <p14:creationId xmlns:p14="http://schemas.microsoft.com/office/powerpoint/2010/main" val="26866525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590 Penn Ave NW </a:t>
            </a:r>
            <a:endParaRPr lang="en-US" dirty="0"/>
          </a:p>
        </p:txBody>
      </p:sp>
      <p:sp>
        <p:nvSpPr>
          <p:cNvPr id="2" name="Content Placeholder 1"/>
          <p:cNvSpPr>
            <a:spLocks noGrp="1"/>
          </p:cNvSpPr>
          <p:nvPr>
            <p:ph idx="1"/>
          </p:nvPr>
        </p:nvSpPr>
        <p:spPr/>
        <p:txBody>
          <a:bodyPr/>
          <a:lstStyle/>
          <a:p>
            <a:r>
              <a:rPr lang="en-US" dirty="0" smtClean="0"/>
              <a:t>Poor candidate for local </a:t>
            </a:r>
            <a:r>
              <a:rPr lang="en-US" dirty="0" err="1" smtClean="0"/>
              <a:t>landmarking</a:t>
            </a:r>
            <a:endParaRPr lang="en-US" dirty="0" smtClean="0"/>
          </a:p>
          <a:p>
            <a:r>
              <a:rPr lang="en-US" dirty="0" smtClean="0"/>
              <a:t>Identified in survey as not an eligible resource</a:t>
            </a:r>
          </a:p>
          <a:p>
            <a:r>
              <a:rPr lang="en-US" dirty="0" smtClean="0"/>
              <a:t>Property will be used for the Flood Control System</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9309292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189273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09600"/>
            <a:ext cx="7086600" cy="1143000"/>
          </a:xfrm>
        </p:spPr>
        <p:txBody>
          <a:bodyPr/>
          <a:lstStyle/>
          <a:p>
            <a:r>
              <a:rPr lang="en-US" dirty="0" smtClean="0">
                <a:latin typeface="Times New Roman" panose="02020603050405020304" pitchFamily="18" charset="0"/>
                <a:cs typeface="Times New Roman" panose="02020603050405020304" pitchFamily="18" charset="0"/>
              </a:rPr>
              <a:t>Structure of Meetings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981200"/>
            <a:ext cx="8534400" cy="4114800"/>
          </a:xfrm>
        </p:spPr>
        <p:txBody>
          <a:bodyPr/>
          <a:lstStyle/>
          <a:p>
            <a:pPr marL="57150" indent="0">
              <a:buNone/>
            </a:pPr>
            <a:r>
              <a:rPr lang="en-US" dirty="0" smtClean="0">
                <a:latin typeface="Times New Roman" panose="02020603050405020304" pitchFamily="18" charset="0"/>
                <a:cs typeface="Times New Roman" panose="02020603050405020304" pitchFamily="18" charset="0"/>
              </a:rPr>
              <a:t>Items not listed on the agenda</a:t>
            </a:r>
          </a:p>
          <a:p>
            <a:pPr marL="514350" indent="-457200"/>
            <a:r>
              <a:rPr lang="en-US" dirty="0" smtClean="0">
                <a:latin typeface="Times New Roman" panose="02020603050405020304" pitchFamily="18" charset="0"/>
                <a:cs typeface="Times New Roman" panose="02020603050405020304" pitchFamily="18" charset="0"/>
              </a:rPr>
              <a:t>Cannot legally be discussed.</a:t>
            </a:r>
          </a:p>
          <a:p>
            <a:pPr marL="514350" indent="-457200"/>
            <a:r>
              <a:rPr lang="en-US" dirty="0" smtClean="0">
                <a:latin typeface="Times New Roman" panose="02020603050405020304" pitchFamily="18" charset="0"/>
                <a:cs typeface="Times New Roman" panose="02020603050405020304" pitchFamily="18" charset="0"/>
              </a:rPr>
              <a:t>Instead, Commissioners may ask for the item on a future meeting or for staff to provide an update.</a:t>
            </a:r>
          </a:p>
        </p:txBody>
      </p:sp>
    </p:spTree>
    <p:extLst>
      <p:ext uri="{BB962C8B-B14F-4D97-AF65-F5344CB8AC3E}">
        <p14:creationId xmlns:p14="http://schemas.microsoft.com/office/powerpoint/2010/main" val="23821292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5714473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1311 3</a:t>
            </a:r>
            <a:r>
              <a:rPr lang="en-US" baseline="30000" dirty="0" smtClean="0"/>
              <a:t>rd</a:t>
            </a:r>
            <a:r>
              <a:rPr lang="en-US" dirty="0" smtClean="0"/>
              <a:t> Street NW</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5000736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7/13/2018</a:t>
            </a:fld>
            <a:endParaRPr lang="en-US" dirty="0">
              <a:solidFill>
                <a:prstClr val="white"/>
              </a:solidFill>
            </a:endParaRPr>
          </a:p>
        </p:txBody>
      </p:sp>
      <p:sp>
        <p:nvSpPr>
          <p:cNvPr id="9" name="TextBox 8"/>
          <p:cNvSpPr txBox="1"/>
          <p:nvPr/>
        </p:nvSpPr>
        <p:spPr>
          <a:xfrm>
            <a:off x="609600" y="1562622"/>
            <a:ext cx="38100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Primary structure built in 1890</a:t>
            </a:r>
          </a:p>
          <a:p>
            <a:pPr marL="285750" indent="-285750">
              <a:buFont typeface="Arial" panose="020B0604020202020204" pitchFamily="34" charset="0"/>
              <a:buChar char="•"/>
            </a:pPr>
            <a:r>
              <a:rPr lang="en-US" sz="2400" dirty="0" smtClean="0"/>
              <a:t>Ineligible for individual listing or inclusion in a historic district</a:t>
            </a:r>
          </a:p>
          <a:p>
            <a:pPr marL="742950" lvl="1" indent="-285750">
              <a:buFont typeface="Arial" panose="020B0604020202020204" pitchFamily="34" charset="0"/>
              <a:buChar char="•"/>
            </a:pPr>
            <a:r>
              <a:rPr lang="en-US" sz="2400" dirty="0" smtClean="0"/>
              <a:t>Architectural Reconnaissance Survey for Hull’s 6</a:t>
            </a:r>
            <a:r>
              <a:rPr lang="en-US" sz="2400" baseline="30000" dirty="0" smtClean="0"/>
              <a:t>th</a:t>
            </a:r>
            <a:r>
              <a:rPr lang="en-US" sz="2400" dirty="0" smtClean="0"/>
              <a:t> Addition, 2009</a:t>
            </a:r>
          </a:p>
          <a:p>
            <a:pPr marL="285750" indent="-285750">
              <a:buFont typeface="Arial" panose="020B0604020202020204" pitchFamily="34" charset="0"/>
              <a:buChar char="•"/>
            </a:pPr>
            <a:r>
              <a:rPr lang="en-US" sz="2400" dirty="0" smtClean="0"/>
              <a:t>Damaged in 2008 flood</a:t>
            </a:r>
            <a:endParaRPr lang="en-US" sz="2400"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133600"/>
            <a:ext cx="4296508" cy="2758081"/>
          </a:xfrm>
          <a:prstGeom prst="rect">
            <a:avLst/>
          </a:prstGeom>
        </p:spPr>
      </p:pic>
      <p:sp>
        <p:nvSpPr>
          <p:cNvPr id="4" name="Rectangle 3"/>
          <p:cNvSpPr/>
          <p:nvPr/>
        </p:nvSpPr>
        <p:spPr>
          <a:xfrm>
            <a:off x="6934200" y="3352800"/>
            <a:ext cx="990600" cy="533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1605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1311 3</a:t>
            </a:r>
            <a:r>
              <a:rPr lang="en-US" baseline="30000" dirty="0" smtClean="0"/>
              <a:t>rd</a:t>
            </a:r>
            <a:r>
              <a:rPr lang="en-US" dirty="0" smtClean="0"/>
              <a:t> St NW</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611923"/>
            <a:ext cx="5486400" cy="4114800"/>
          </a:xfrm>
          <a:prstGeom prst="rect">
            <a:avLst/>
          </a:prstGeom>
        </p:spPr>
      </p:pic>
    </p:spTree>
    <p:extLst>
      <p:ext uri="{BB962C8B-B14F-4D97-AF65-F5344CB8AC3E}">
        <p14:creationId xmlns:p14="http://schemas.microsoft.com/office/powerpoint/2010/main" val="6705817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1311 3</a:t>
            </a:r>
            <a:r>
              <a:rPr lang="en-US" baseline="30000" dirty="0" smtClean="0"/>
              <a:t>rd</a:t>
            </a:r>
            <a:r>
              <a:rPr lang="en-US" dirty="0" smtClean="0"/>
              <a:t> St NW</a:t>
            </a:r>
            <a:endParaRPr lang="en-US" dirty="0"/>
          </a:p>
        </p:txBody>
      </p:sp>
      <p:sp>
        <p:nvSpPr>
          <p:cNvPr id="2" name="Content Placeholder 1"/>
          <p:cNvSpPr>
            <a:spLocks noGrp="1"/>
          </p:cNvSpPr>
          <p:nvPr>
            <p:ph idx="1"/>
          </p:nvPr>
        </p:nvSpPr>
        <p:spPr/>
        <p:txBody>
          <a:bodyPr/>
          <a:lstStyle/>
          <a:p>
            <a:r>
              <a:rPr lang="en-US" dirty="0" smtClean="0"/>
              <a:t>Poor candidate for local </a:t>
            </a:r>
            <a:r>
              <a:rPr lang="en-US" dirty="0" err="1" smtClean="0"/>
              <a:t>landmarking</a:t>
            </a:r>
            <a:r>
              <a:rPr lang="en-US" dirty="0" smtClean="0"/>
              <a:t> or inclusion in a historic district</a:t>
            </a:r>
          </a:p>
          <a:p>
            <a:r>
              <a:rPr lang="en-US" dirty="0" smtClean="0"/>
              <a:t>Survey identified as not an eligible resource</a:t>
            </a:r>
          </a:p>
          <a:p>
            <a:r>
              <a:rPr lang="en-US" dirty="0" smtClean="0"/>
              <a:t>Property will be used for the Flood Control System</a:t>
            </a:r>
          </a:p>
          <a:p>
            <a:pPr marL="0" indent="0">
              <a:buNone/>
            </a:pPr>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5487715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27272807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35607028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1208 39</a:t>
            </a:r>
            <a:r>
              <a:rPr lang="en-US" baseline="30000" dirty="0" smtClean="0"/>
              <a:t>th</a:t>
            </a:r>
            <a:r>
              <a:rPr lang="en-US" dirty="0" smtClean="0"/>
              <a:t> Street Road NW</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
        <p:nvSpPr>
          <p:cNvPr id="3" name="Date Placeholder 2"/>
          <p:cNvSpPr>
            <a:spLocks noGrp="1"/>
          </p:cNvSpPr>
          <p:nvPr>
            <p:ph type="dt" sz="half" idx="2"/>
          </p:nvPr>
        </p:nvSpPr>
        <p:spPr/>
        <p:txBody>
          <a:bodyPr/>
          <a:lstStyle/>
          <a:p>
            <a:r>
              <a:rPr lang="en-US" smtClean="0"/>
              <a:t>5/24/2018</a:t>
            </a:r>
            <a:endParaRPr lang="en-US" dirty="0"/>
          </a:p>
        </p:txBody>
      </p:sp>
      <p:sp>
        <p:nvSpPr>
          <p:cNvPr id="5" name="Footer Placeholder 4"/>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7623399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7/13/2018</a:t>
            </a:fld>
            <a:endParaRPr lang="en-US" dirty="0">
              <a:solidFill>
                <a:prstClr val="white"/>
              </a:solidFill>
            </a:endParaRPr>
          </a:p>
        </p:txBody>
      </p:sp>
      <p:sp>
        <p:nvSpPr>
          <p:cNvPr id="9" name="TextBox 8"/>
          <p:cNvSpPr txBox="1"/>
          <p:nvPr/>
        </p:nvSpPr>
        <p:spPr>
          <a:xfrm>
            <a:off x="609600" y="1562622"/>
            <a:ext cx="381000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Primary structure built in 1952</a:t>
            </a:r>
          </a:p>
          <a:p>
            <a:pPr marL="285750" indent="-285750">
              <a:buFont typeface="Arial" panose="020B0604020202020204" pitchFamily="34" charset="0"/>
              <a:buChar char="•"/>
            </a:pPr>
            <a:r>
              <a:rPr lang="en-US" sz="2400" dirty="0" smtClean="0"/>
              <a:t>Not included in a survey area or recommended for survey</a:t>
            </a:r>
          </a:p>
          <a:p>
            <a:pPr marL="285750" indent="-285750">
              <a:buFont typeface="Arial" panose="020B0604020202020204" pitchFamily="34" charset="0"/>
              <a:buChar char="•"/>
            </a:pPr>
            <a:r>
              <a:rPr lang="en-US" sz="2400" dirty="0" smtClean="0"/>
              <a:t>Condition is poor, per city assessor</a:t>
            </a:r>
            <a:endParaRPr lang="en-US" sz="2400"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828800"/>
            <a:ext cx="4480763" cy="3329377"/>
          </a:xfrm>
          <a:prstGeom prst="rect">
            <a:avLst/>
          </a:prstGeom>
        </p:spPr>
      </p:pic>
      <p:sp>
        <p:nvSpPr>
          <p:cNvPr id="3" name="Rectangle 2"/>
          <p:cNvSpPr/>
          <p:nvPr/>
        </p:nvSpPr>
        <p:spPr>
          <a:xfrm>
            <a:off x="5257800" y="2133600"/>
            <a:ext cx="1524000" cy="1295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6071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1208 39</a:t>
            </a:r>
            <a:r>
              <a:rPr lang="en-US" baseline="30000" dirty="0" smtClean="0"/>
              <a:t>th</a:t>
            </a:r>
            <a:r>
              <a:rPr lang="en-US" dirty="0" smtClean="0"/>
              <a:t> St Rd NW</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8600" y="1981200"/>
            <a:ext cx="4038600" cy="3028950"/>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19600" y="1981200"/>
            <a:ext cx="4038600" cy="3028950"/>
          </a:xfrm>
          <a:prstGeom prst="rect">
            <a:avLst/>
          </a:prstGeom>
        </p:spPr>
      </p:pic>
    </p:spTree>
    <p:extLst>
      <p:ext uri="{BB962C8B-B14F-4D97-AF65-F5344CB8AC3E}">
        <p14:creationId xmlns:p14="http://schemas.microsoft.com/office/powerpoint/2010/main" val="4013857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32" y="457200"/>
            <a:ext cx="7912768" cy="1143000"/>
          </a:xfrm>
        </p:spPr>
        <p:txBody>
          <a:bodyPr>
            <a:noAutofit/>
          </a:bodyPr>
          <a:lstStyle/>
          <a:p>
            <a:pPr algn="ctr"/>
            <a:r>
              <a:rPr lang="en-US" sz="3600" dirty="0" smtClean="0">
                <a:latin typeface="Times New Roman" panose="02020603050405020304" pitchFamily="18" charset="0"/>
                <a:cs typeface="Times New Roman" panose="02020603050405020304" pitchFamily="18" charset="0"/>
              </a:rPr>
              <a:t>Chapter 18 of the Cedar Rapids Municipal Code</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9232" y="1752600"/>
            <a:ext cx="8382000" cy="4114800"/>
          </a:xfrm>
        </p:spPr>
        <p:txBody>
          <a:bodyPr/>
          <a:lstStyle/>
          <a:p>
            <a:pPr marL="57150" indent="0">
              <a:buNone/>
            </a:pPr>
            <a:r>
              <a:rPr lang="en-US" dirty="0" smtClean="0">
                <a:latin typeface="Times New Roman" panose="02020603050405020304" pitchFamily="18" charset="0"/>
                <a:cs typeface="Times New Roman" panose="02020603050405020304" pitchFamily="18" charset="0"/>
              </a:rPr>
              <a:t>Outlines the criteria for all decisions related to:</a:t>
            </a:r>
          </a:p>
          <a:p>
            <a:pPr marL="514350" indent="-457200"/>
            <a:r>
              <a:rPr lang="en-US" dirty="0" smtClean="0">
                <a:latin typeface="Times New Roman" panose="02020603050405020304" pitchFamily="18" charset="0"/>
                <a:cs typeface="Times New Roman" panose="02020603050405020304" pitchFamily="18" charset="0"/>
              </a:rPr>
              <a:t>Designation of local landmarks and districts</a:t>
            </a:r>
          </a:p>
          <a:p>
            <a:pPr marL="514350" indent="-457200"/>
            <a:r>
              <a:rPr lang="en-US" dirty="0" smtClean="0">
                <a:latin typeface="Times New Roman" panose="02020603050405020304" pitchFamily="18" charset="0"/>
                <a:cs typeface="Times New Roman" panose="02020603050405020304" pitchFamily="18" charset="0"/>
              </a:rPr>
              <a:t>Review and approval of COA and CNME</a:t>
            </a:r>
          </a:p>
          <a:p>
            <a:pPr marL="514350" indent="-457200"/>
            <a:r>
              <a:rPr lang="en-US" dirty="0" smtClean="0">
                <a:latin typeface="Times New Roman" panose="02020603050405020304" pitchFamily="18" charset="0"/>
                <a:cs typeface="Times New Roman" panose="02020603050405020304" pitchFamily="18" charset="0"/>
              </a:rPr>
              <a:t>Review and approval of demolitions and façade modifications</a:t>
            </a:r>
          </a:p>
          <a:p>
            <a:pPr marL="514350" indent="-457200"/>
            <a:endParaRPr lang="en-US" dirty="0">
              <a:latin typeface="Times New Roman" panose="02020603050405020304" pitchFamily="18" charset="0"/>
              <a:cs typeface="Times New Roman" panose="02020603050405020304" pitchFamily="18" charset="0"/>
            </a:endParaRPr>
          </a:p>
          <a:p>
            <a:pPr marL="57150" indent="0">
              <a:buNone/>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Tree>
    <p:extLst>
      <p:ext uri="{BB962C8B-B14F-4D97-AF65-F5344CB8AC3E}">
        <p14:creationId xmlns:p14="http://schemas.microsoft.com/office/powerpoint/2010/main" val="27731617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7/13/2018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17442453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7/13/2018</a:t>
            </a:fld>
            <a:endParaRPr lang="en-US" dirty="0"/>
          </a:p>
        </p:txBody>
      </p:sp>
    </p:spTree>
    <p:extLst>
      <p:ext uri="{BB962C8B-B14F-4D97-AF65-F5344CB8AC3E}">
        <p14:creationId xmlns:p14="http://schemas.microsoft.com/office/powerpoint/2010/main" val="29910723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Historic Preservation Commission</a:t>
            </a:r>
            <a:endParaRPr lang="en-US" dirty="0"/>
          </a:p>
        </p:txBody>
      </p:sp>
      <p:sp>
        <p:nvSpPr>
          <p:cNvPr id="6" name="Text Placeholder 5"/>
          <p:cNvSpPr>
            <a:spLocks noGrp="1"/>
          </p:cNvSpPr>
          <p:nvPr>
            <p:ph type="body" sz="quarter" idx="10"/>
          </p:nvPr>
        </p:nvSpPr>
        <p:spPr/>
        <p:txBody>
          <a:bodyPr/>
          <a:lstStyle/>
          <a:p>
            <a:endParaRPr lang="en-US" dirty="0"/>
          </a:p>
        </p:txBody>
      </p:sp>
      <p:sp>
        <p:nvSpPr>
          <p:cNvPr id="2" name="TextBox 1"/>
          <p:cNvSpPr txBox="1"/>
          <p:nvPr/>
        </p:nvSpPr>
        <p:spPr>
          <a:xfrm>
            <a:off x="609600" y="4572000"/>
            <a:ext cx="3276600" cy="400110"/>
          </a:xfrm>
          <a:prstGeom prst="rect">
            <a:avLst/>
          </a:prstGeom>
          <a:noFill/>
        </p:spPr>
        <p:txBody>
          <a:bodyPr wrap="square" rtlCol="0">
            <a:spAutoFit/>
          </a:bodyPr>
          <a:lstStyle/>
          <a:p>
            <a:r>
              <a:rPr lang="en-US" sz="2000" dirty="0" smtClean="0">
                <a:solidFill>
                  <a:schemeClr val="accent1"/>
                </a:solidFill>
                <a:latin typeface="+mj-lt"/>
              </a:rPr>
              <a:t>Staff Liaison:</a:t>
            </a:r>
            <a:endParaRPr lang="en-US" sz="2000" dirty="0">
              <a:solidFill>
                <a:schemeClr val="accent1"/>
              </a:solidFill>
              <a:latin typeface="+mj-lt"/>
            </a:endParaRPr>
          </a:p>
        </p:txBody>
      </p:sp>
      <p:sp>
        <p:nvSpPr>
          <p:cNvPr id="7" name="TextBox 6"/>
          <p:cNvSpPr txBox="1"/>
          <p:nvPr/>
        </p:nvSpPr>
        <p:spPr>
          <a:xfrm>
            <a:off x="609600" y="5000463"/>
            <a:ext cx="2895600" cy="1077218"/>
          </a:xfrm>
          <a:prstGeom prst="rect">
            <a:avLst/>
          </a:prstGeom>
          <a:noFill/>
        </p:spPr>
        <p:txBody>
          <a:bodyPr wrap="square" rtlCol="0">
            <a:spAutoFit/>
          </a:bodyPr>
          <a:lstStyle/>
          <a:p>
            <a:r>
              <a:rPr lang="en-US" sz="1600" b="1" dirty="0" smtClean="0">
                <a:solidFill>
                  <a:schemeClr val="bg1"/>
                </a:solidFill>
              </a:rPr>
              <a:t>Adam Lindenlaub</a:t>
            </a:r>
          </a:p>
          <a:p>
            <a:r>
              <a:rPr lang="en-US" sz="1600" i="1" dirty="0" smtClean="0">
                <a:solidFill>
                  <a:schemeClr val="bg1"/>
                </a:solidFill>
              </a:rPr>
              <a:t>Comm. Dev. Planner</a:t>
            </a:r>
          </a:p>
          <a:p>
            <a:r>
              <a:rPr lang="en-US" sz="1600" dirty="0" smtClean="0">
                <a:solidFill>
                  <a:schemeClr val="bg1"/>
                </a:solidFill>
              </a:rPr>
              <a:t>a.lindenlaub@cedar-rapids.org</a:t>
            </a:r>
          </a:p>
          <a:p>
            <a:r>
              <a:rPr lang="en-US" sz="1600" dirty="0" smtClean="0">
                <a:solidFill>
                  <a:schemeClr val="bg1"/>
                </a:solidFill>
              </a:rPr>
              <a:t>319.286.5064</a:t>
            </a:r>
          </a:p>
        </p:txBody>
      </p:sp>
      <p:sp>
        <p:nvSpPr>
          <p:cNvPr id="8" name="TextBox 7"/>
          <p:cNvSpPr txBox="1"/>
          <p:nvPr/>
        </p:nvSpPr>
        <p:spPr>
          <a:xfrm>
            <a:off x="3581400" y="5000463"/>
            <a:ext cx="2895600" cy="1077218"/>
          </a:xfrm>
          <a:prstGeom prst="rect">
            <a:avLst/>
          </a:prstGeom>
          <a:noFill/>
        </p:spPr>
        <p:txBody>
          <a:bodyPr wrap="square" rtlCol="0">
            <a:spAutoFit/>
          </a:bodyPr>
          <a:lstStyle/>
          <a:p>
            <a:r>
              <a:rPr lang="en-US" sz="1600" b="1" dirty="0" smtClean="0">
                <a:solidFill>
                  <a:schemeClr val="bg1"/>
                </a:solidFill>
              </a:rPr>
              <a:t>William Micheel</a:t>
            </a:r>
            <a:endParaRPr lang="en-US" sz="1600" b="1" i="1" dirty="0">
              <a:solidFill>
                <a:schemeClr val="bg1"/>
              </a:solidFill>
            </a:endParaRPr>
          </a:p>
          <a:p>
            <a:r>
              <a:rPr lang="en-US" sz="1600" i="1" dirty="0" smtClean="0">
                <a:solidFill>
                  <a:schemeClr val="bg1"/>
                </a:solidFill>
              </a:rPr>
              <a:t>Comm. Dev. Assistant Director </a:t>
            </a:r>
            <a:endParaRPr lang="en-US" sz="1600" dirty="0">
              <a:solidFill>
                <a:schemeClr val="bg1"/>
              </a:solidFill>
            </a:endParaRPr>
          </a:p>
          <a:p>
            <a:r>
              <a:rPr lang="en-US" sz="1600" dirty="0" smtClean="0">
                <a:solidFill>
                  <a:schemeClr val="bg1"/>
                </a:solidFill>
              </a:rPr>
              <a:t>w.micheel@cedar-rapids.org</a:t>
            </a:r>
            <a:endParaRPr lang="en-US" sz="1600" dirty="0">
              <a:solidFill>
                <a:schemeClr val="accent1"/>
              </a:solidFill>
            </a:endParaRPr>
          </a:p>
          <a:p>
            <a:r>
              <a:rPr lang="en-US" sz="1600" dirty="0" smtClean="0">
                <a:solidFill>
                  <a:schemeClr val="bg1"/>
                </a:solidFill>
              </a:rPr>
              <a:t>319.286.5045</a:t>
            </a:r>
            <a:endParaRPr lang="en-US" sz="1600" dirty="0">
              <a:solidFill>
                <a:schemeClr val="bg1"/>
              </a:solidFill>
            </a:endParaRPr>
          </a:p>
        </p:txBody>
      </p:sp>
    </p:spTree>
    <p:extLst>
      <p:ext uri="{BB962C8B-B14F-4D97-AF65-F5344CB8AC3E}">
        <p14:creationId xmlns:p14="http://schemas.microsoft.com/office/powerpoint/2010/main" val="4094550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500"/>
            <a:ext cx="7391400" cy="685800"/>
          </a:xfrm>
        </p:spPr>
        <p:txBody>
          <a:bodyPr>
            <a:normAutofit fontScale="90000"/>
          </a:bodyPr>
          <a:lstStyle/>
          <a:p>
            <a:r>
              <a:rPr lang="en-US" sz="2800" dirty="0" smtClean="0">
                <a:latin typeface="Times New Roman" panose="02020603050405020304" pitchFamily="18" charset="0"/>
                <a:cs typeface="Times New Roman" panose="02020603050405020304" pitchFamily="18" charset="0"/>
              </a:rPr>
              <a:t>Duties and Powers of the HPC assigned in Chapter 18</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676400"/>
            <a:ext cx="7772400" cy="4114800"/>
          </a:xfrm>
        </p:spPr>
        <p:txBody>
          <a:bodyPr/>
          <a:lstStyle/>
          <a:p>
            <a:pPr marL="571500" indent="-514350">
              <a:buFont typeface="+mj-lt"/>
              <a:buAutoNum type="arabicPeriod"/>
            </a:pPr>
            <a:endParaRPr lang="en-US" dirty="0" smtClean="0">
              <a:latin typeface="Times New Roman" panose="02020603050405020304" pitchFamily="18" charset="0"/>
              <a:cs typeface="Times New Roman" panose="02020603050405020304" pitchFamily="18" charset="0"/>
            </a:endParaRPr>
          </a:p>
          <a:p>
            <a:pPr marL="571500" indent="-514350">
              <a:buAutoNum type="arabicPeriod"/>
            </a:pPr>
            <a:endParaRPr lang="en-US" dirty="0" smtClean="0">
              <a:latin typeface="Times New Roman" panose="02020603050405020304" pitchFamily="18" charset="0"/>
              <a:cs typeface="Times New Roman" panose="02020603050405020304" pitchFamily="18" charset="0"/>
            </a:endParaRPr>
          </a:p>
          <a:p>
            <a:pPr marL="57150" indent="0">
              <a:buNone/>
            </a:pPr>
            <a:endParaRPr lang="en-US" dirty="0"/>
          </a:p>
        </p:txBody>
      </p:sp>
      <p:sp>
        <p:nvSpPr>
          <p:cNvPr id="4" name="TextBox 3"/>
          <p:cNvSpPr txBox="1"/>
          <p:nvPr/>
        </p:nvSpPr>
        <p:spPr>
          <a:xfrm>
            <a:off x="457200" y="1524000"/>
            <a:ext cx="4114800" cy="3693319"/>
          </a:xfrm>
          <a:prstGeom prst="rect">
            <a:avLst/>
          </a:prstGeom>
          <a:noFill/>
        </p:spPr>
        <p:txBody>
          <a:bodyPr wrap="square" numCol="1" rtlCol="0">
            <a:spAutoFit/>
          </a:bodyPr>
          <a:lstStyle/>
          <a:p>
            <a:pPr marL="342900" indent="-342900">
              <a:buFont typeface="+mj-lt"/>
              <a:buAutoNum type="arabicPeriod"/>
            </a:pPr>
            <a:r>
              <a:rPr lang="en-US" sz="1800" dirty="0" smtClean="0"/>
              <a:t>Conduct studies for identification of historic districts and sites. </a:t>
            </a:r>
          </a:p>
          <a:p>
            <a:pPr marL="342900" indent="-342900">
              <a:buFont typeface="+mj-lt"/>
              <a:buAutoNum type="arabicPeriod"/>
            </a:pPr>
            <a:r>
              <a:rPr lang="en-US" sz="1800" dirty="0" smtClean="0"/>
              <a:t>Recommend listing of national or local districts or landmarks to City Council</a:t>
            </a:r>
          </a:p>
          <a:p>
            <a:pPr marL="342900" indent="-342900">
              <a:buFont typeface="+mj-lt"/>
              <a:buAutoNum type="arabicPeriod"/>
            </a:pPr>
            <a:r>
              <a:rPr lang="en-US" sz="1800" dirty="0" smtClean="0"/>
              <a:t>Review and act upon all applications subject to Chapter 18</a:t>
            </a:r>
          </a:p>
          <a:p>
            <a:pPr marL="342900" indent="-342900">
              <a:buFont typeface="+mj-lt"/>
              <a:buAutoNum type="arabicPeriod"/>
            </a:pPr>
            <a:r>
              <a:rPr lang="en-US" sz="1800" dirty="0" smtClean="0"/>
              <a:t>When appropriate, make recommendations to City Council on preservation issues</a:t>
            </a:r>
          </a:p>
          <a:p>
            <a:pPr marL="342900" indent="-342900">
              <a:buFont typeface="+mj-lt"/>
              <a:buAutoNum type="arabicPeriod"/>
            </a:pPr>
            <a:r>
              <a:rPr lang="en-US" sz="1800" dirty="0" smtClean="0"/>
              <a:t>Educate the public on the benefits of historic preservation</a:t>
            </a:r>
          </a:p>
          <a:p>
            <a:pPr marL="285750" indent="-285750">
              <a:buFont typeface="Arial" panose="020B0604020202020204" pitchFamily="34" charset="0"/>
              <a:buChar char="•"/>
            </a:pPr>
            <a:endParaRPr lang="en-US" sz="1800" dirty="0" smtClean="0"/>
          </a:p>
        </p:txBody>
      </p:sp>
      <p:sp>
        <p:nvSpPr>
          <p:cNvPr id="5" name="TextBox 4"/>
          <p:cNvSpPr txBox="1"/>
          <p:nvPr/>
        </p:nvSpPr>
        <p:spPr>
          <a:xfrm>
            <a:off x="4572000" y="1524000"/>
            <a:ext cx="4114800" cy="4524315"/>
          </a:xfrm>
          <a:prstGeom prst="rect">
            <a:avLst/>
          </a:prstGeom>
          <a:noFill/>
        </p:spPr>
        <p:txBody>
          <a:bodyPr wrap="square" numCol="1" rtlCol="0">
            <a:spAutoFit/>
          </a:bodyPr>
          <a:lstStyle/>
          <a:p>
            <a:pPr marL="342900" indent="-342900">
              <a:buFont typeface="+mj-lt"/>
              <a:buAutoNum type="arabicPeriod" startAt="6"/>
            </a:pPr>
            <a:r>
              <a:rPr lang="en-US" sz="1800" dirty="0"/>
              <a:t>When requested by the CPC or City Council, consult on changes to land use and zoning changes within local historic districts</a:t>
            </a:r>
          </a:p>
          <a:p>
            <a:pPr marL="342900" indent="-342900">
              <a:buFont typeface="+mj-lt"/>
              <a:buAutoNum type="arabicPeriod" startAt="6"/>
            </a:pPr>
            <a:r>
              <a:rPr lang="en-US" sz="1800" dirty="0" smtClean="0"/>
              <a:t>Shall not obligate itself or the City in any financial undertaking unless authorized by City Council</a:t>
            </a:r>
          </a:p>
          <a:p>
            <a:pPr marL="342900" indent="-342900">
              <a:buFont typeface="+mj-lt"/>
              <a:buAutoNum type="arabicPeriod" startAt="6"/>
            </a:pPr>
            <a:r>
              <a:rPr lang="en-US" sz="1800" dirty="0" smtClean="0"/>
              <a:t>Recommend acquisition or sale of historic properties and recommend preservation or restoration  of city owned properties</a:t>
            </a:r>
          </a:p>
          <a:p>
            <a:pPr marL="342900" indent="-342900">
              <a:buFont typeface="+mj-lt"/>
              <a:buAutoNum type="arabicPeriod" startAt="6"/>
            </a:pPr>
            <a:r>
              <a:rPr lang="en-US" sz="1800" dirty="0" smtClean="0"/>
              <a:t>Provide information to the City for the purpose of Historic Preservation</a:t>
            </a:r>
          </a:p>
          <a:p>
            <a:pPr marL="342900" indent="-342900">
              <a:buFont typeface="+mj-lt"/>
              <a:buAutoNum type="arabicPeriod" startAt="6"/>
            </a:pPr>
            <a:r>
              <a:rPr lang="en-US" sz="1800" dirty="0" smtClean="0"/>
              <a:t>Promote educational programs on historic properties in the City</a:t>
            </a:r>
          </a:p>
        </p:txBody>
      </p:sp>
    </p:spTree>
    <p:extLst>
      <p:ext uri="{BB962C8B-B14F-4D97-AF65-F5344CB8AC3E}">
        <p14:creationId xmlns:p14="http://schemas.microsoft.com/office/powerpoint/2010/main" val="595145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City of CR Presentation Templat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osing">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1FC339569022449FE879543696C144" ma:contentTypeVersion="2" ma:contentTypeDescription="Create a new document." ma:contentTypeScope="" ma:versionID="3605ebbeabd0b881c63cace1cd274127">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D0C5F07-6CF3-48CB-9F81-6CEE2947A90E}">
  <ds:schemaRefs>
    <ds:schemaRef ds:uri="http://schemas.microsoft.com/sharepoint/v3/contenttype/forms"/>
  </ds:schemaRefs>
</ds:datastoreItem>
</file>

<file path=customXml/itemProps2.xml><?xml version="1.0" encoding="utf-8"?>
<ds:datastoreItem xmlns:ds="http://schemas.openxmlformats.org/officeDocument/2006/customXml" ds:itemID="{96F3B1A4-3DA7-4946-87B5-BBB06CE91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226A30-D92C-4CA6-BE89-4A596CC160E5}">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City of CR Presentation Template</Template>
  <TotalTime>6316</TotalTime>
  <Words>3721</Words>
  <Application>Microsoft Office PowerPoint</Application>
  <PresentationFormat>On-screen Show (4:3)</PresentationFormat>
  <Paragraphs>507</Paragraphs>
  <Slides>82</Slides>
  <Notes>0</Notes>
  <HiddenSlides>1</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82</vt:i4>
      </vt:variant>
    </vt:vector>
  </HeadingPairs>
  <TitlesOfParts>
    <vt:vector size="100" baseType="lpstr">
      <vt:lpstr>Arial</vt:lpstr>
      <vt:lpstr>Calibri</vt:lpstr>
      <vt:lpstr>Cambria</vt:lpstr>
      <vt:lpstr>Corbel</vt:lpstr>
      <vt:lpstr>Symbol</vt:lpstr>
      <vt:lpstr>Times New Roman</vt:lpstr>
      <vt:lpstr>Wingdings</vt:lpstr>
      <vt:lpstr>City of CR Presentation Template</vt:lpstr>
      <vt:lpstr>Interior_Tree</vt:lpstr>
      <vt:lpstr>Interior_Blank</vt:lpstr>
      <vt:lpstr>Closing</vt:lpstr>
      <vt:lpstr>1_Interior_Tree</vt:lpstr>
      <vt:lpstr>1_Interior_Blank</vt:lpstr>
      <vt:lpstr>2_Interior_Blank</vt:lpstr>
      <vt:lpstr>2_Interior_Tree</vt:lpstr>
      <vt:lpstr>3_Interior_Blank</vt:lpstr>
      <vt:lpstr>3_Interior_Tree</vt:lpstr>
      <vt:lpstr>4_Interior_Blank</vt:lpstr>
      <vt:lpstr>Historic Preservation Commission </vt:lpstr>
      <vt:lpstr>Member Orientation </vt:lpstr>
      <vt:lpstr>Welcome!</vt:lpstr>
      <vt:lpstr>Commission Bylaws</vt:lpstr>
      <vt:lpstr>Agenda</vt:lpstr>
      <vt:lpstr>Structure of Meetings</vt:lpstr>
      <vt:lpstr>Structure of Meetings</vt:lpstr>
      <vt:lpstr>Chapter 18 of the Cedar Rapids Municipal Code</vt:lpstr>
      <vt:lpstr>Duties and Powers of the HPC assigned in Chapter 18</vt:lpstr>
      <vt:lpstr>Historic Preservation Guidelines</vt:lpstr>
      <vt:lpstr>PowerPoint Presentation</vt:lpstr>
      <vt:lpstr>Chapter 18 and Design Guidelines</vt:lpstr>
      <vt:lpstr>Local and National Districts and Landmarks</vt:lpstr>
      <vt:lpstr>PowerPoint Presentation</vt:lpstr>
      <vt:lpstr>Roles and Responsibilities</vt:lpstr>
      <vt:lpstr>PowerPoint Presentation</vt:lpstr>
      <vt:lpstr>COA and CNME</vt:lpstr>
      <vt:lpstr>COA Actions</vt:lpstr>
      <vt:lpstr>Demolition Review</vt:lpstr>
      <vt:lpstr>Façade Structure Modification</vt:lpstr>
      <vt:lpstr>Determining Historical Significance</vt:lpstr>
      <vt:lpstr>Determining Historical Significance</vt:lpstr>
      <vt:lpstr>Demolition and Façade Structure Modification Review Actions</vt:lpstr>
      <vt:lpstr>PowerPoint Presentation</vt:lpstr>
      <vt:lpstr>Historic Rehab Program</vt:lpstr>
      <vt:lpstr>Historic Rehab Program</vt:lpstr>
      <vt:lpstr>General Responsibilities</vt:lpstr>
      <vt:lpstr>Roles and Responsibilities</vt:lpstr>
      <vt:lpstr>Roles and Responsibilities</vt:lpstr>
      <vt:lpstr>Historic Preservation Plan, 2015</vt:lpstr>
      <vt:lpstr>2018 Work Plan</vt:lpstr>
      <vt:lpstr>National Park Service</vt:lpstr>
      <vt:lpstr>State Historic Preservation  Office (SHPO)</vt:lpstr>
      <vt:lpstr>Section 106 Review</vt:lpstr>
      <vt:lpstr>Historic Preservation Postcards</vt:lpstr>
      <vt:lpstr>Preliminary List of Properties</vt:lpstr>
      <vt:lpstr>Design Guidelines</vt:lpstr>
      <vt:lpstr>Design Guidelines</vt:lpstr>
      <vt:lpstr>347 18th Street SE</vt:lpstr>
      <vt:lpstr>Project Description</vt:lpstr>
      <vt:lpstr>347 18th St SE</vt:lpstr>
      <vt:lpstr>Historic District Guidelines –  Porches and Other Entrances</vt:lpstr>
      <vt:lpstr>Guideline Prioritization</vt:lpstr>
      <vt:lpstr>Criteria for Decision</vt:lpstr>
      <vt:lpstr>Recommendation</vt:lpstr>
      <vt:lpstr>Actions</vt:lpstr>
      <vt:lpstr>1124 1st Street NW</vt:lpstr>
      <vt:lpstr>Project Description</vt:lpstr>
      <vt:lpstr>1124 1st St NW</vt:lpstr>
      <vt:lpstr>1124 1st St NW</vt:lpstr>
      <vt:lpstr>PowerPoint Presentation</vt:lpstr>
      <vt:lpstr>PowerPoint Presentation</vt:lpstr>
      <vt:lpstr>1901 Mt. Vernon Road SE</vt:lpstr>
      <vt:lpstr>Project Description</vt:lpstr>
      <vt:lpstr>1901 Mt. Vernon Rd SE</vt:lpstr>
      <vt:lpstr>1901 Mt. Vernon Rd SE</vt:lpstr>
      <vt:lpstr>PowerPoint Presentation</vt:lpstr>
      <vt:lpstr>PowerPoint Presentation</vt:lpstr>
      <vt:lpstr>1138 19th Street SE</vt:lpstr>
      <vt:lpstr>Project Description</vt:lpstr>
      <vt:lpstr>1138 19th St. SE</vt:lpstr>
      <vt:lpstr>1138 19th St SE</vt:lpstr>
      <vt:lpstr>PowerPoint Presentation</vt:lpstr>
      <vt:lpstr>PowerPoint Presentation</vt:lpstr>
      <vt:lpstr>590 Penn Avenue NW</vt:lpstr>
      <vt:lpstr>Project Description</vt:lpstr>
      <vt:lpstr>590 Penn Ave NW</vt:lpstr>
      <vt:lpstr>590 Penn Ave NW </vt:lpstr>
      <vt:lpstr>PowerPoint Presentation</vt:lpstr>
      <vt:lpstr>PowerPoint Presentation</vt:lpstr>
      <vt:lpstr>1311 3rd Street NW</vt:lpstr>
      <vt:lpstr>Project Description</vt:lpstr>
      <vt:lpstr>1311 3rd St NW</vt:lpstr>
      <vt:lpstr>1311 3rd St NW</vt:lpstr>
      <vt:lpstr>PowerPoint Presentation</vt:lpstr>
      <vt:lpstr>PowerPoint Presentation</vt:lpstr>
      <vt:lpstr>1208 39th Street Road NW</vt:lpstr>
      <vt:lpstr>Project Description</vt:lpstr>
      <vt:lpstr>1208 39th St Rd NW</vt:lpstr>
      <vt:lpstr>PowerPoint Presentation</vt:lpstr>
      <vt:lpstr>PowerPoint Presentation</vt:lpstr>
      <vt:lpstr>Historic Preservation Commission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Ivan G.</dc:creator>
  <cp:lastModifiedBy>Bochner, Sylvia C.</cp:lastModifiedBy>
  <cp:revision>244</cp:revision>
  <dcterms:created xsi:type="dcterms:W3CDTF">2017-11-13T22:17:20Z</dcterms:created>
  <dcterms:modified xsi:type="dcterms:W3CDTF">2018-07-13T15:53:27Z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0x010100FA1FC339569022449FE879543696C144</vt:lpwstr>
  </property>
</Properties>
</file>