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9.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2" r:id="rId6"/>
    <p:sldMasterId id="2147483692" r:id="rId7"/>
    <p:sldMasterId id="2147483695" r:id="rId8"/>
    <p:sldMasterId id="2147483704" r:id="rId9"/>
    <p:sldMasterId id="2147483713" r:id="rId10"/>
    <p:sldMasterId id="2147483722" r:id="rId11"/>
    <p:sldMasterId id="2147483731" r:id="rId12"/>
    <p:sldMasterId id="2147483740" r:id="rId13"/>
    <p:sldMasterId id="2147483749" r:id="rId14"/>
  </p:sldMasterIdLst>
  <p:notesMasterIdLst>
    <p:notesMasterId r:id="rId66"/>
  </p:notesMasterIdLst>
  <p:handoutMasterIdLst>
    <p:handoutMasterId r:id="rId67"/>
  </p:handoutMasterIdLst>
  <p:sldIdLst>
    <p:sldId id="256" r:id="rId15"/>
    <p:sldId id="321" r:id="rId16"/>
    <p:sldId id="322" r:id="rId17"/>
    <p:sldId id="324" r:id="rId18"/>
    <p:sldId id="323" r:id="rId19"/>
    <p:sldId id="325" r:id="rId20"/>
    <p:sldId id="283" r:id="rId21"/>
    <p:sldId id="284" r:id="rId22"/>
    <p:sldId id="285" r:id="rId23"/>
    <p:sldId id="295" r:id="rId24"/>
    <p:sldId id="286" r:id="rId25"/>
    <p:sldId id="288" r:id="rId26"/>
    <p:sldId id="289" r:id="rId27"/>
    <p:sldId id="290" r:id="rId28"/>
    <p:sldId id="291" r:id="rId29"/>
    <p:sldId id="292" r:id="rId30"/>
    <p:sldId id="293" r:id="rId31"/>
    <p:sldId id="294" r:id="rId32"/>
    <p:sldId id="326" r:id="rId33"/>
    <p:sldId id="327" r:id="rId34"/>
    <p:sldId id="328" r:id="rId35"/>
    <p:sldId id="329" r:id="rId36"/>
    <p:sldId id="330" r:id="rId37"/>
    <p:sldId id="331" r:id="rId38"/>
    <p:sldId id="332" r:id="rId39"/>
    <p:sldId id="333" r:id="rId40"/>
    <p:sldId id="334" r:id="rId41"/>
    <p:sldId id="335" r:id="rId42"/>
    <p:sldId id="336" r:id="rId43"/>
    <p:sldId id="337" r:id="rId44"/>
    <p:sldId id="338" r:id="rId45"/>
    <p:sldId id="296" r:id="rId46"/>
    <p:sldId id="297" r:id="rId47"/>
    <p:sldId id="298" r:id="rId48"/>
    <p:sldId id="346" r:id="rId49"/>
    <p:sldId id="299" r:id="rId50"/>
    <p:sldId id="300" r:id="rId51"/>
    <p:sldId id="301" r:id="rId52"/>
    <p:sldId id="303" r:id="rId53"/>
    <p:sldId id="304" r:id="rId54"/>
    <p:sldId id="305" r:id="rId55"/>
    <p:sldId id="306" r:id="rId56"/>
    <p:sldId id="307" r:id="rId57"/>
    <p:sldId id="339" r:id="rId58"/>
    <p:sldId id="340" r:id="rId59"/>
    <p:sldId id="341" r:id="rId60"/>
    <p:sldId id="342" r:id="rId61"/>
    <p:sldId id="343" r:id="rId62"/>
    <p:sldId id="344" r:id="rId63"/>
    <p:sldId id="345" r:id="rId64"/>
    <p:sldId id="261"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E39"/>
    <a:srgbClr val="00B456"/>
    <a:srgbClr val="269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6" autoAdjust="0"/>
    <p:restoredTop sz="94700" autoAdjust="0"/>
  </p:normalViewPr>
  <p:slideViewPr>
    <p:cSldViewPr>
      <p:cViewPr varScale="1">
        <p:scale>
          <a:sx n="109" d="100"/>
          <a:sy n="109" d="100"/>
        </p:scale>
        <p:origin x="1674"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61" Type="http://schemas.openxmlformats.org/officeDocument/2006/relationships/slide" Target="slides/slide47.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7.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handoutMaster" Target="handoutMasters/handoutMaster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61E3B4-6417-8B4B-B795-AA9BE804F4FF}" type="datetimeFigureOut">
              <a:rPr lang="en-US" smtClean="0"/>
              <a:t>4/24/2018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8143353-D6DE-8D40-9A74-9B19956FCCE4}" type="slidenum">
              <a:rPr lang="en-US" smtClean="0"/>
              <a:t>‹#›</a:t>
            </a:fld>
            <a:endParaRPr lang="en-US"/>
          </a:p>
        </p:txBody>
      </p:sp>
    </p:spTree>
    <p:extLst>
      <p:ext uri="{BB962C8B-B14F-4D97-AF65-F5344CB8AC3E}">
        <p14:creationId xmlns:p14="http://schemas.microsoft.com/office/powerpoint/2010/main" val="16072735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ADFC58-1D98-CA47-BC75-F5B3FA40F3BD}" type="datetimeFigureOut">
              <a:rPr lang="en-US" smtClean="0"/>
              <a:t>4/24/2018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7BF6F1-0B67-7A42-9EF6-CC231C948E60}" type="slidenum">
              <a:rPr lang="en-US" smtClean="0"/>
              <a:t>‹#›</a:t>
            </a:fld>
            <a:endParaRPr lang="en-US"/>
          </a:p>
        </p:txBody>
      </p:sp>
    </p:spTree>
    <p:extLst>
      <p:ext uri="{BB962C8B-B14F-4D97-AF65-F5344CB8AC3E}">
        <p14:creationId xmlns:p14="http://schemas.microsoft.com/office/powerpoint/2010/main" val="38614642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00400"/>
            <a:ext cx="6553200" cy="990600"/>
          </a:xfrm>
          <a:prstGeom prst="rect">
            <a:avLst/>
          </a:prstGeom>
        </p:spPr>
        <p:txBody>
          <a:bodyPr/>
          <a:lstStyle>
            <a:lvl1pPr algn="l">
              <a:defRPr b="0" i="0">
                <a:solidFill>
                  <a:schemeClr val="bg1"/>
                </a:solidFill>
                <a:latin typeface="+mj-lt"/>
                <a:cs typeface="Corbe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191000"/>
            <a:ext cx="6553200" cy="1600200"/>
          </a:xfrm>
          <a:prstGeom prst="rect">
            <a:avLst/>
          </a:prstGeom>
        </p:spPr>
        <p:txBody>
          <a:bodyPr/>
          <a:lstStyle>
            <a:lvl1pPr marL="0" indent="0" algn="l">
              <a:buNone/>
              <a:defRPr>
                <a:solidFill>
                  <a:srgbClr val="00B456"/>
                </a:solidFill>
                <a:latin typeface="+mn-lt"/>
                <a:cs typeface="Cambr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56010629"/>
      </p:ext>
    </p:extLst>
  </p:cSld>
  <p:clrMapOvr>
    <a:masterClrMapping/>
  </p:clrMapOvr>
  <p:hf sldNum="0" hdr="0"/>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2639228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69964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4271333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742950" indent="-285750">
              <a:buSzPct val="75000"/>
              <a:buFont typeface="Arial"/>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39186222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4163982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1628321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3099465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20187061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3660836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3358544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1727712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3988876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1470025"/>
          </a:xfrm>
        </p:spPr>
        <p:txBody>
          <a:bodyPr/>
          <a:lstStyle/>
          <a:p>
            <a:r>
              <a:rPr lang="en-US" smtClean="0"/>
              <a:t>Click to edit Master title style</a:t>
            </a:r>
            <a:endParaRPr lang="en-US"/>
          </a:p>
        </p:txBody>
      </p:sp>
      <p:sp>
        <p:nvSpPr>
          <p:cNvPr id="3" name="Text Placeholder 2"/>
          <p:cNvSpPr>
            <a:spLocks noGrp="1"/>
          </p:cNvSpPr>
          <p:nvPr>
            <p:ph idx="1"/>
          </p:nvPr>
        </p:nvSpPr>
        <p:spPr>
          <a:xfrm>
            <a:off x="685800" y="1905000"/>
            <a:ext cx="7772400" cy="2209800"/>
          </a:xfrm>
          <a:prstGeom prst="rect">
            <a:avLst/>
          </a:prstGeom>
        </p:spPr>
        <p:txBody>
          <a:bodyPr vert="horz" lIns="91440" tIns="45720" rIns="91440" bIns="45720" rtlCol="0">
            <a:normAutofit/>
          </a:bodyPr>
          <a:lstStyle/>
          <a:p>
            <a:pPr lvl="0"/>
            <a:r>
              <a:rPr lang="en-US" dirty="0" smtClean="0"/>
              <a:t>Click to edit Master text styles</a:t>
            </a:r>
          </a:p>
        </p:txBody>
      </p:sp>
    </p:spTree>
    <p:extLst>
      <p:ext uri="{BB962C8B-B14F-4D97-AF65-F5344CB8AC3E}">
        <p14:creationId xmlns:p14="http://schemas.microsoft.com/office/powerpoint/2010/main" val="13659522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457200" y="1828800"/>
            <a:ext cx="8229600" cy="2209800"/>
          </a:xfrm>
        </p:spPr>
        <p:txBody>
          <a:bodyPr/>
          <a:lstStyle>
            <a:lvl1pPr algn="ctr">
              <a:defRPr/>
            </a:lvl1pPr>
            <a:lvl2pPr algn="l">
              <a:defRPr/>
            </a:lvl2pPr>
            <a:lvl3pPr algn="l">
              <a:defRPr/>
            </a:lvl3pPr>
            <a:lvl4pPr algn="l">
              <a:defRPr/>
            </a:lvl4pPr>
            <a:lvl5pPr algn="l">
              <a:defRPr/>
            </a:lvl5pPr>
          </a:lstStyle>
          <a:p>
            <a:pPr lvl="0"/>
            <a:r>
              <a:rPr lang="en-US" dirty="0" smtClean="0"/>
              <a:t>Click to edit Master text styles</a:t>
            </a:r>
          </a:p>
        </p:txBody>
      </p:sp>
    </p:spTree>
    <p:extLst>
      <p:ext uri="{BB962C8B-B14F-4D97-AF65-F5344CB8AC3E}">
        <p14:creationId xmlns:p14="http://schemas.microsoft.com/office/powerpoint/2010/main" val="27676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19250713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41762621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3654331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570531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2079462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1062351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1364720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8077200" cy="1143000"/>
          </a:xfrm>
          <a:prstGeom prst="rect">
            <a:avLst/>
          </a:prstGeom>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32829340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7774116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742950" indent="-285750">
              <a:buSzPct val="75000"/>
              <a:buFont typeface="Arial"/>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13058752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265517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6329896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3002331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27802818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16393026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1191351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37685041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742950" indent="-285750">
              <a:buSzPct val="75000"/>
              <a:buFont typeface="Arial"/>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480979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80772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0"/>
            <a:ext cx="80772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17337419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258865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21788589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8923183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31300061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5129759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32179304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23596075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6841288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41648174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3772919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26821394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32990790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5673569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39863061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42748410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35466200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742950" indent="-285750">
              <a:buSzPct val="75000"/>
              <a:buFont typeface="Arial"/>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4358490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18929894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29461528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11743495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3185724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29630612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10078769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9486540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15441721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30566741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9219865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29710834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24153649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21931218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32467189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2987747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21705346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28154248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742950" indent="-285750">
              <a:buSzPct val="75000"/>
              <a:buFont typeface="Arial"/>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28724701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8"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37404915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30312129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20976136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29869194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6"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2932972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7629731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10"/>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3787019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2">
                    <a:lumMod val="25000"/>
                  </a:schemeClr>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3A3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8"/>
          <p:cNvSpPr>
            <a:spLocks noGrp="1"/>
          </p:cNvSpPr>
          <p:nvPr>
            <p:ph type="ftr" sz="quarter" idx="10"/>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11" name="Date Placeholder 3"/>
          <p:cNvSpPr>
            <a:spLocks noGrp="1"/>
          </p:cNvSpPr>
          <p:nvPr>
            <p:ph type="dt" sz="half" idx="11"/>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3451733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7" name="Date Placeholder 3"/>
          <p:cNvSpPr>
            <a:spLocks noGrp="1"/>
          </p:cNvSpPr>
          <p:nvPr>
            <p:ph type="dt" sz="half" idx="2"/>
          </p:nvPr>
        </p:nvSpPr>
        <p:spPr>
          <a:xfrm>
            <a:off x="228600" y="6416675"/>
            <a:ext cx="914400" cy="365125"/>
          </a:xfrm>
          <a:prstGeom prst="rect">
            <a:avLst/>
          </a:prstGeom>
        </p:spPr>
        <p:txBody>
          <a:bodyPr/>
          <a:lstStyle>
            <a:lvl1pPr>
              <a:defRPr sz="1100">
                <a:solidFill>
                  <a:schemeClr val="bg1"/>
                </a:solidFill>
              </a:defRPr>
            </a:lvl1p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42838864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10" Type="http://schemas.openxmlformats.org/officeDocument/2006/relationships/image" Target="../media/image2.jpeg"/><Relationship Id="rId4" Type="http://schemas.openxmlformats.org/officeDocument/2006/relationships/slideLayout" Target="../slideLayouts/slideLayout66.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10" Type="http://schemas.openxmlformats.org/officeDocument/2006/relationships/image" Target="../media/image3.jpeg"/><Relationship Id="rId4" Type="http://schemas.openxmlformats.org/officeDocument/2006/relationships/slideLayout" Target="../slideLayouts/slideLayout74.xml"/><Relationship Id="rId9"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image" Target="../media/image2.jpeg"/><Relationship Id="rId4" Type="http://schemas.openxmlformats.org/officeDocument/2006/relationships/slideLayout" Target="../slideLayouts/slideLayout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3.jpeg"/><Relationship Id="rId4" Type="http://schemas.openxmlformats.org/officeDocument/2006/relationships/slideLayout" Target="../slideLayouts/slideLayout1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2.jpeg"/><Relationship Id="rId4" Type="http://schemas.openxmlformats.org/officeDocument/2006/relationships/slideLayout" Target="../slideLayouts/slideLayout26.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image" Target="../media/image3.jpeg"/><Relationship Id="rId4" Type="http://schemas.openxmlformats.org/officeDocument/2006/relationships/slideLayout" Target="../slideLayouts/slideLayout34.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10" Type="http://schemas.openxmlformats.org/officeDocument/2006/relationships/image" Target="../media/image3.jpeg"/><Relationship Id="rId4" Type="http://schemas.openxmlformats.org/officeDocument/2006/relationships/slideLayout" Target="../slideLayouts/slideLayout42.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10" Type="http://schemas.openxmlformats.org/officeDocument/2006/relationships/image" Target="../media/image2.jpeg"/><Relationship Id="rId4" Type="http://schemas.openxmlformats.org/officeDocument/2006/relationships/slideLayout" Target="../slideLayouts/slideLayout50.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10" Type="http://schemas.openxmlformats.org/officeDocument/2006/relationships/image" Target="../media/image3.jpeg"/><Relationship Id="rId4" Type="http://schemas.openxmlformats.org/officeDocument/2006/relationships/slideLayout" Target="../slideLayouts/slideLayout58.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7884692"/>
      </p:ext>
    </p:extLst>
  </p:cSld>
  <p:clrMap bg1="lt1" tx1="dk1" bg2="lt2" tx2="dk2" accent1="accent1" accent2="accent2" accent3="accent3" accent4="accent4" accent5="accent5" accent6="accent6" hlink="hlink" folHlink="folHlink"/>
  <p:sldLayoutIdLst>
    <p:sldLayoutId id="2147483661" r:id="rId1"/>
    <p:sldLayoutId id="2147483758" r:id="rId2"/>
    <p:sldLayoutId id="2147483759" r:id="rId3"/>
    <p:sldLayoutId id="2147483760" r:id="rId4"/>
  </p:sldLayoutIdLst>
  <p:hf sldNum="0"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1.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8"/>
          <p:cNvSpPr>
            <a:spLocks noGrp="1"/>
          </p:cNvSpPr>
          <p:nvPr>
            <p:ph type="ftr" sz="quarter" idx="3"/>
          </p:nvPr>
        </p:nvSpPr>
        <p:spPr>
          <a:xfrm>
            <a:off x="1752600" y="6400800"/>
            <a:ext cx="4648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smtClean="0">
              <a:solidFill>
                <a:prstClr val="white"/>
              </a:solidFill>
            </a:endParaRPr>
          </a:p>
        </p:txBody>
      </p:sp>
      <p:sp>
        <p:nvSpPr>
          <p:cNvPr id="10"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163496602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ClrTx/>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2.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2660689426"/>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1.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8"/>
          <p:cNvSpPr>
            <a:spLocks noGrp="1"/>
          </p:cNvSpPr>
          <p:nvPr>
            <p:ph type="ftr" sz="quarter" idx="3"/>
          </p:nvPr>
        </p:nvSpPr>
        <p:spPr>
          <a:xfrm>
            <a:off x="1752600" y="6400800"/>
            <a:ext cx="4648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smtClean="0"/>
          </a:p>
        </p:txBody>
      </p:sp>
      <p:sp>
        <p:nvSpPr>
          <p:cNvPr id="10"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89983853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ClrTx/>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2.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p>
        </p:txBody>
      </p:sp>
      <p:sp>
        <p:nvSpPr>
          <p:cNvPr id="9"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177259705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Closing Slid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381000"/>
            <a:ext cx="8229600" cy="1143000"/>
          </a:xfrm>
          <a:prstGeom prst="rect">
            <a:avLst/>
          </a:prstGeom>
        </p:spPr>
        <p:txBody>
          <a:bodyPr vert="horz" lIns="91440" tIns="45720" rIns="91440" bIns="45720" rtlCol="0" anchor="ctr">
            <a:normAutofit/>
          </a:bodyPr>
          <a:lstStyle/>
          <a:p>
            <a:r>
              <a:rPr lang="en-US" dirty="0" smtClean="0"/>
              <a:t>Closing Slide</a:t>
            </a:r>
            <a:endParaRPr lang="en-US" dirty="0"/>
          </a:p>
        </p:txBody>
      </p:sp>
      <p:sp>
        <p:nvSpPr>
          <p:cNvPr id="3" name="Text Placeholder 2"/>
          <p:cNvSpPr>
            <a:spLocks noGrp="1"/>
          </p:cNvSpPr>
          <p:nvPr>
            <p:ph type="body" idx="1"/>
          </p:nvPr>
        </p:nvSpPr>
        <p:spPr>
          <a:xfrm>
            <a:off x="457200" y="1600201"/>
            <a:ext cx="8229600" cy="2514600"/>
          </a:xfrm>
          <a:prstGeom prst="rect">
            <a:avLst/>
          </a:prstGeom>
        </p:spPr>
        <p:txBody>
          <a:bodyPr vert="horz" lIns="91440" tIns="45720" rIns="91440" bIns="45720" rtlCol="0">
            <a:normAutofit/>
          </a:bodyPr>
          <a:lstStyle/>
          <a:p>
            <a:pPr lvl="0"/>
            <a:r>
              <a:rPr lang="en-US" dirty="0" smtClean="0"/>
              <a:t>Click to edit Master text styles</a:t>
            </a:r>
          </a:p>
        </p:txBody>
      </p:sp>
    </p:spTree>
    <p:extLst>
      <p:ext uri="{BB962C8B-B14F-4D97-AF65-F5344CB8AC3E}">
        <p14:creationId xmlns:p14="http://schemas.microsoft.com/office/powerpoint/2010/main" val="2834619050"/>
      </p:ext>
    </p:extLst>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a:lvl1pPr algn="ctr" defTabSz="457200" rtl="0" eaLnBrk="1" latinLnBrk="0" hangingPunct="1">
        <a:spcBef>
          <a:spcPct val="0"/>
        </a:spcBef>
        <a:buNone/>
        <a:defRPr sz="4400" b="0" kern="1200">
          <a:solidFill>
            <a:schemeClr val="tx2"/>
          </a:solidFill>
          <a:latin typeface="+mj-lt"/>
          <a:ea typeface="+mj-ea"/>
          <a:cs typeface="+mj-cs"/>
        </a:defRPr>
      </a:lvl1pPr>
    </p:titleStyle>
    <p:bodyStyle>
      <a:lvl1pPr marL="0" indent="0" algn="ctr" defTabSz="457200" rtl="0" eaLnBrk="1" latinLnBrk="0" hangingPunct="1">
        <a:spcBef>
          <a:spcPct val="20000"/>
        </a:spcBef>
        <a:buFont typeface="Arial"/>
        <a:buNone/>
        <a:defRPr sz="2800" kern="1200">
          <a:solidFill>
            <a:schemeClr val="bg2">
              <a:lumMod val="25000"/>
            </a:schemeClr>
          </a:solidFill>
          <a:latin typeface="+mn-lt"/>
          <a:ea typeface="+mn-ea"/>
          <a:cs typeface="Cambria"/>
        </a:defRPr>
      </a:lvl1pPr>
      <a:lvl2pPr marL="0" indent="0" algn="ctr" defTabSz="457200" rtl="0" eaLnBrk="1" latinLnBrk="0" hangingPunct="1">
        <a:spcBef>
          <a:spcPct val="20000"/>
        </a:spcBef>
        <a:buFont typeface="Arial"/>
        <a:buNone/>
        <a:defRPr sz="1400" b="0" i="0" kern="1200">
          <a:solidFill>
            <a:schemeClr val="bg2">
              <a:lumMod val="25000"/>
            </a:schemeClr>
          </a:solidFill>
          <a:latin typeface="+mn-lt"/>
          <a:ea typeface="+mn-ea"/>
          <a:cs typeface="+mn-cs"/>
        </a:defRPr>
      </a:lvl2pPr>
      <a:lvl3pPr marL="0" indent="0" algn="ctr" defTabSz="457200" rtl="0" eaLnBrk="1" latinLnBrk="0" hangingPunct="1">
        <a:spcBef>
          <a:spcPct val="20000"/>
        </a:spcBef>
        <a:buFont typeface="Arial"/>
        <a:buNone/>
        <a:defRPr sz="1400" i="0" kern="1200">
          <a:solidFill>
            <a:schemeClr val="bg2">
              <a:lumMod val="25000"/>
            </a:schemeClr>
          </a:solidFill>
          <a:latin typeface="+mn-lt"/>
          <a:ea typeface="+mn-ea"/>
          <a:cs typeface="+mn-cs"/>
        </a:defRPr>
      </a:lvl3pPr>
      <a:lvl4pPr marL="0" indent="0" algn="ctr" defTabSz="457200" rtl="0" eaLnBrk="1" latinLnBrk="0" hangingPunct="1">
        <a:spcBef>
          <a:spcPct val="20000"/>
        </a:spcBef>
        <a:buFont typeface="Arial"/>
        <a:buNone/>
        <a:defRPr sz="14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1.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8"/>
          <p:cNvSpPr>
            <a:spLocks noGrp="1"/>
          </p:cNvSpPr>
          <p:nvPr>
            <p:ph type="ftr" sz="quarter" idx="3"/>
          </p:nvPr>
        </p:nvSpPr>
        <p:spPr>
          <a:xfrm>
            <a:off x="1752600" y="6400800"/>
            <a:ext cx="4648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smtClean="0">
              <a:solidFill>
                <a:prstClr val="white"/>
              </a:solidFill>
            </a:endParaRPr>
          </a:p>
        </p:txBody>
      </p:sp>
      <p:sp>
        <p:nvSpPr>
          <p:cNvPr id="10"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221593452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ClrTx/>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2.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146808615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2.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356326879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1.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8"/>
          <p:cNvSpPr>
            <a:spLocks noGrp="1"/>
          </p:cNvSpPr>
          <p:nvPr>
            <p:ph type="ftr" sz="quarter" idx="3"/>
          </p:nvPr>
        </p:nvSpPr>
        <p:spPr>
          <a:xfrm>
            <a:off x="1752600" y="6400800"/>
            <a:ext cx="4648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smtClean="0">
              <a:solidFill>
                <a:prstClr val="white"/>
              </a:solidFill>
            </a:endParaRPr>
          </a:p>
        </p:txBody>
      </p:sp>
      <p:sp>
        <p:nvSpPr>
          <p:cNvPr id="10"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323280259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ClrTx/>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Interior Slide 2.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457200"/>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8"/>
          <p:cNvSpPr>
            <a:spLocks noGrp="1"/>
          </p:cNvSpPr>
          <p:nvPr>
            <p:ph type="ftr" sz="quarter" idx="3"/>
          </p:nvPr>
        </p:nvSpPr>
        <p:spPr>
          <a:xfrm>
            <a:off x="1752600" y="6400800"/>
            <a:ext cx="4267200" cy="365125"/>
          </a:xfrm>
          <a:prstGeom prst="rect">
            <a:avLst/>
          </a:prstGeom>
        </p:spPr>
        <p:txBody>
          <a:bodyPr vert="horz" lIns="91440" tIns="45720" rIns="91440" bIns="45720" rtlCol="0" anchor="ctr"/>
          <a:lstStyle>
            <a:lvl1pPr algn="l">
              <a:defRPr sz="1100">
                <a:solidFill>
                  <a:schemeClr val="bg1"/>
                </a:solidFill>
              </a:defRPr>
            </a:lvl1pPr>
          </a:lstStyle>
          <a:p>
            <a:endParaRPr lang="en-US" dirty="0">
              <a:solidFill>
                <a:prstClr val="white"/>
              </a:solidFill>
            </a:endParaRPr>
          </a:p>
        </p:txBody>
      </p:sp>
      <p:sp>
        <p:nvSpPr>
          <p:cNvPr id="9" name="Date Placeholder 3"/>
          <p:cNvSpPr>
            <a:spLocks noGrp="1"/>
          </p:cNvSpPr>
          <p:nvPr>
            <p:ph type="dt" sz="half" idx="2"/>
          </p:nvPr>
        </p:nvSpPr>
        <p:spPr>
          <a:xfrm>
            <a:off x="228600" y="6416675"/>
            <a:ext cx="914400" cy="365125"/>
          </a:xfrm>
          <a:prstGeom prst="rect">
            <a:avLst/>
          </a:prstGeom>
        </p:spPr>
        <p:txBody>
          <a:bodyPr anchor="ctr"/>
          <a:lstStyle>
            <a:lvl1pPr>
              <a:defRPr sz="1100">
                <a:solidFill>
                  <a:schemeClr val="bg1"/>
                </a:solidFill>
              </a:defRPr>
            </a:lvl1pPr>
          </a:lstStyle>
          <a:p>
            <a:fld id="{0447C9AA-F1D7-9249-B56D-F477BA4F49BE}" type="datetime1">
              <a:rPr lang="en-US" smtClean="0">
                <a:solidFill>
                  <a:prstClr val="white"/>
                </a:solidFill>
              </a:rPr>
              <a:pPr/>
              <a:t>4/24/2018</a:t>
            </a:fld>
            <a:endParaRPr lang="en-US" dirty="0">
              <a:solidFill>
                <a:prstClr val="white"/>
              </a:solidFill>
            </a:endParaRPr>
          </a:p>
        </p:txBody>
      </p:sp>
    </p:spTree>
    <p:extLst>
      <p:ext uri="{BB962C8B-B14F-4D97-AF65-F5344CB8AC3E}">
        <p14:creationId xmlns:p14="http://schemas.microsoft.com/office/powerpoint/2010/main" val="25040386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Lst>
  <p:hf sldNum="0" hdr="0"/>
  <p:txStyles>
    <p:titleStyle>
      <a:lvl1pPr algn="l" defTabSz="4572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bg2">
              <a:lumMod val="25000"/>
            </a:schemeClr>
          </a:solidFill>
          <a:latin typeface="+mn-lt"/>
          <a:ea typeface="+mn-ea"/>
          <a:cs typeface="Cambria"/>
        </a:defRPr>
      </a:lvl1pPr>
      <a:lvl2pPr marL="742950" indent="-285750" algn="l" defTabSz="457200" rtl="0" eaLnBrk="1" latinLnBrk="0" hangingPunct="1">
        <a:spcBef>
          <a:spcPct val="20000"/>
        </a:spcBef>
        <a:buSzPct val="75000"/>
        <a:buFont typeface="Arial"/>
        <a:buChar char="•"/>
        <a:defRPr sz="2800" kern="1200">
          <a:solidFill>
            <a:schemeClr val="bg2">
              <a:lumMod val="25000"/>
            </a:schemeClr>
          </a:solidFill>
          <a:latin typeface="+mn-lt"/>
          <a:ea typeface="+mn-ea"/>
          <a:cs typeface="+mn-cs"/>
        </a:defRPr>
      </a:lvl2pPr>
      <a:lvl3pPr marL="1143000" indent="-228600" algn="l" defTabSz="457200" rtl="0" eaLnBrk="1" latinLnBrk="0" hangingPunct="1">
        <a:spcBef>
          <a:spcPct val="20000"/>
        </a:spcBef>
        <a:buSzPct val="75000"/>
        <a:buFont typeface="Wingdings" charset="2"/>
        <a:buChar char="§"/>
        <a:defRPr sz="2400" kern="1200">
          <a:solidFill>
            <a:schemeClr val="bg2">
              <a:lumMod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Historic Preservation Commission	</a:t>
            </a:r>
            <a:endParaRPr lang="en-US" dirty="0"/>
          </a:p>
        </p:txBody>
      </p:sp>
      <p:sp>
        <p:nvSpPr>
          <p:cNvPr id="5" name="Subtitle 4"/>
          <p:cNvSpPr>
            <a:spLocks noGrp="1"/>
          </p:cNvSpPr>
          <p:nvPr>
            <p:ph type="subTitle" idx="1"/>
          </p:nvPr>
        </p:nvSpPr>
        <p:spPr>
          <a:xfrm>
            <a:off x="685800" y="4724400"/>
            <a:ext cx="6553200" cy="1066800"/>
          </a:xfrm>
        </p:spPr>
        <p:txBody>
          <a:bodyPr/>
          <a:lstStyle/>
          <a:p>
            <a:r>
              <a:rPr lang="en-US" sz="2800" dirty="0" smtClean="0">
                <a:solidFill>
                  <a:schemeClr val="bg1">
                    <a:lumMod val="75000"/>
                  </a:schemeClr>
                </a:solidFill>
              </a:rPr>
              <a:t>April 26, 2018</a:t>
            </a:r>
            <a:endParaRPr lang="en-US" sz="2800" dirty="0">
              <a:solidFill>
                <a:schemeClr val="bg1">
                  <a:lumMod val="75000"/>
                </a:schemeClr>
              </a:solidFill>
            </a:endParaRPr>
          </a:p>
        </p:txBody>
      </p:sp>
    </p:spTree>
    <p:extLst>
      <p:ext uri="{BB962C8B-B14F-4D97-AF65-F5344CB8AC3E}">
        <p14:creationId xmlns:p14="http://schemas.microsoft.com/office/powerpoint/2010/main" val="28858677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1638 3</a:t>
            </a:r>
            <a:r>
              <a:rPr lang="en-US" baseline="30000" dirty="0"/>
              <a:t>rd</a:t>
            </a:r>
            <a:r>
              <a:rPr lang="en-US" dirty="0"/>
              <a:t> Ave SE</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4/24/2018</a:t>
            </a:fld>
            <a:endParaRPr lang="en-US" dirty="0"/>
          </a:p>
        </p:txBody>
      </p:sp>
      <p:pic>
        <p:nvPicPr>
          <p:cNvPr id="2" name="Content Placeholder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3079880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Materials</a:t>
            </a:r>
            <a:endParaRPr lang="en-US" dirty="0"/>
          </a:p>
        </p:txBody>
      </p:sp>
      <p:sp>
        <p:nvSpPr>
          <p:cNvPr id="2" name="Content Placeholder 1"/>
          <p:cNvSpPr>
            <a:spLocks noGrp="1"/>
          </p:cNvSpPr>
          <p:nvPr>
            <p:ph idx="1"/>
          </p:nvPr>
        </p:nvSpPr>
        <p:spPr/>
        <p:txBody>
          <a:bodyPr/>
          <a:lstStyle/>
          <a:p>
            <a:r>
              <a:rPr lang="en-US" dirty="0" smtClean="0"/>
              <a:t>Wood frame structure</a:t>
            </a:r>
          </a:p>
          <a:p>
            <a:r>
              <a:rPr lang="en-US" dirty="0" smtClean="0"/>
              <a:t>LP Smart Siding </a:t>
            </a:r>
          </a:p>
          <a:p>
            <a:pPr lvl="1"/>
            <a:r>
              <a:rPr lang="en-US" dirty="0" smtClean="0"/>
              <a:t>Wood based siding </a:t>
            </a:r>
          </a:p>
          <a:p>
            <a:r>
              <a:rPr lang="en-US" dirty="0" smtClean="0"/>
              <a:t>Premium vinyl </a:t>
            </a:r>
            <a:r>
              <a:rPr lang="en-US" dirty="0"/>
              <a:t>w</a:t>
            </a:r>
            <a:r>
              <a:rPr lang="en-US" dirty="0" smtClean="0"/>
              <a:t>indows </a:t>
            </a:r>
          </a:p>
          <a:p>
            <a:r>
              <a:rPr lang="en-US" dirty="0" smtClean="0"/>
              <a:t>Fiberglass front door</a:t>
            </a:r>
            <a:endParaRPr lang="en-US" dirty="0" smtClean="0"/>
          </a:p>
          <a:p>
            <a:r>
              <a:rPr lang="en-US" dirty="0" smtClean="0"/>
              <a:t>Asphalt </a:t>
            </a:r>
            <a:r>
              <a:rPr lang="en-US" dirty="0" smtClean="0"/>
              <a:t>roof </a:t>
            </a:r>
          </a:p>
          <a:p>
            <a:pPr lvl="1"/>
            <a:r>
              <a:rPr lang="en-US" dirty="0" smtClean="0"/>
              <a:t>Matches adjacent properties </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23237061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Historic District Guidelines Streetscapes</a:t>
            </a:r>
            <a:endParaRPr lang="en-US" dirty="0"/>
          </a:p>
        </p:txBody>
      </p:sp>
      <p:sp>
        <p:nvSpPr>
          <p:cNvPr id="3" name="Content Placeholder 2"/>
          <p:cNvSpPr>
            <a:spLocks noGrp="1"/>
          </p:cNvSpPr>
          <p:nvPr>
            <p:ph sz="half" idx="1"/>
          </p:nvPr>
        </p:nvSpPr>
        <p:spPr>
          <a:xfrm>
            <a:off x="457200" y="2057400"/>
            <a:ext cx="4038600" cy="4068763"/>
          </a:xfrm>
        </p:spPr>
        <p:txBody>
          <a:bodyPr numCol="1">
            <a:normAutofit lnSpcReduction="10000"/>
          </a:bodyPr>
          <a:lstStyle/>
          <a:p>
            <a:pPr marL="0" indent="0">
              <a:buNone/>
            </a:pPr>
            <a:r>
              <a:rPr lang="en-US" b="1" dirty="0"/>
              <a:t>Recommended: </a:t>
            </a:r>
          </a:p>
          <a:p>
            <a:r>
              <a:rPr lang="en-US" dirty="0" smtClean="0"/>
              <a:t>New construction that matches the style of the neighborhood. </a:t>
            </a:r>
          </a:p>
          <a:p>
            <a:r>
              <a:rPr lang="en-US" dirty="0" smtClean="0"/>
              <a:t>Flexibility in contemporary building materials and technologies. </a:t>
            </a:r>
            <a:endParaRPr lang="en-US" dirty="0"/>
          </a:p>
        </p:txBody>
      </p:sp>
      <p:sp>
        <p:nvSpPr>
          <p:cNvPr id="6" name="Content Placeholder 5"/>
          <p:cNvSpPr>
            <a:spLocks noGrp="1"/>
          </p:cNvSpPr>
          <p:nvPr>
            <p:ph sz="half" idx="2"/>
          </p:nvPr>
        </p:nvSpPr>
        <p:spPr>
          <a:xfrm>
            <a:off x="4648200" y="2057400"/>
            <a:ext cx="4038600" cy="4068763"/>
          </a:xfrm>
        </p:spPr>
        <p:txBody>
          <a:bodyPr>
            <a:normAutofit lnSpcReduction="10000"/>
          </a:bodyPr>
          <a:lstStyle/>
          <a:p>
            <a:pPr marL="0" indent="0">
              <a:buNone/>
            </a:pPr>
            <a:r>
              <a:rPr lang="en-US" b="1" dirty="0"/>
              <a:t>Not Recommended:</a:t>
            </a:r>
          </a:p>
          <a:p>
            <a:r>
              <a:rPr lang="en-US" dirty="0" smtClean="0"/>
              <a:t>Blank facades</a:t>
            </a:r>
          </a:p>
          <a:p>
            <a:r>
              <a:rPr lang="en-US" dirty="0" smtClean="0"/>
              <a:t>Uneven set backs</a:t>
            </a:r>
          </a:p>
          <a:p>
            <a:r>
              <a:rPr lang="en-US" dirty="0" smtClean="0"/>
              <a:t>Contemporary designs</a:t>
            </a:r>
          </a:p>
          <a:p>
            <a:r>
              <a:rPr lang="en-US" dirty="0" smtClean="0"/>
              <a:t>Not retaining components of the original structure (a porch or dormers for example) </a:t>
            </a:r>
            <a:endParaRPr lang="en-US" dirty="0"/>
          </a:p>
          <a:p>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32006584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 Standards for Rehabilitation</a:t>
            </a:r>
            <a:endParaRPr lang="en-US" dirty="0"/>
          </a:p>
        </p:txBody>
      </p:sp>
      <p:sp>
        <p:nvSpPr>
          <p:cNvPr id="10" name="Content Placeholder 9"/>
          <p:cNvSpPr>
            <a:spLocks noGrp="1"/>
          </p:cNvSpPr>
          <p:nvPr>
            <p:ph idx="1"/>
          </p:nvPr>
        </p:nvSpPr>
        <p:spPr/>
        <p:txBody>
          <a:bodyPr>
            <a:normAutofit fontScale="77500" lnSpcReduction="20000"/>
          </a:bodyPr>
          <a:lstStyle/>
          <a:p>
            <a:r>
              <a:rPr lang="en-US" dirty="0">
                <a:latin typeface="Times New Roman" pitchFamily="18" charset="0"/>
                <a:cs typeface="Times New Roman" pitchFamily="18" charset="0"/>
              </a:rPr>
              <a:t>“9. New additions, exterior alterations, or related new construction shall not destroy historic materials that characterize the property. The new work shall be differentiated from the old and shall be compatible with the massing, size, scale, and architectural features to protect the historic integrity of the property and its environment.</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10. New additions and adjacent or related new construction shall be undertaken in such a manner that if removed in the future, the essential form and integrity of the historic property and its environment would be unimpaired</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4993992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a:t>
            </a:r>
            <a:endParaRPr lang="en-US" dirty="0"/>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n-US" b="1" dirty="0" smtClean="0"/>
              <a:t>Massing, Form, &amp; Site Design: </a:t>
            </a:r>
            <a:endParaRPr lang="en-US" b="1" dirty="0"/>
          </a:p>
          <a:p>
            <a:r>
              <a:rPr lang="en-US" dirty="0" smtClean="0"/>
              <a:t>2 story design</a:t>
            </a:r>
          </a:p>
          <a:p>
            <a:r>
              <a:rPr lang="en-US" dirty="0" smtClean="0"/>
              <a:t>Front porch</a:t>
            </a:r>
          </a:p>
          <a:p>
            <a:r>
              <a:rPr lang="en-US" dirty="0" smtClean="0"/>
              <a:t>Detached garage</a:t>
            </a:r>
          </a:p>
          <a:p>
            <a:r>
              <a:rPr lang="en-US" dirty="0" smtClean="0"/>
              <a:t>Contextual front-yard setback</a:t>
            </a:r>
          </a:p>
          <a:p>
            <a:endParaRPr lang="en-US" dirty="0"/>
          </a:p>
          <a:p>
            <a:pPr marL="0" indent="0">
              <a:buNone/>
            </a:pPr>
            <a:r>
              <a:rPr lang="en-US" i="1" dirty="0" smtClean="0"/>
              <a:t>Consistent with Guidelines: All of these features are similar to adjacent homes and help the home fit into the surrounding historic context.</a:t>
            </a:r>
            <a:endParaRPr lang="en-US" i="1" dirty="0"/>
          </a:p>
        </p:txBody>
      </p:sp>
      <p:sp>
        <p:nvSpPr>
          <p:cNvPr id="5" name="Footer Placeholder 4"/>
          <p:cNvSpPr>
            <a:spLocks noGrp="1"/>
          </p:cNvSpPr>
          <p:nvPr>
            <p:ph type="ftr" sz="quarter" idx="3"/>
          </p:nvPr>
        </p:nvSpPr>
        <p:spPr/>
        <p:txBody>
          <a:bodyPr/>
          <a:lstStyle/>
          <a:p>
            <a:endParaRPr lang="en-US" dirty="0"/>
          </a:p>
        </p:txBody>
      </p:sp>
      <p:sp>
        <p:nvSpPr>
          <p:cNvPr id="6" name="Date Placeholder 5"/>
          <p:cNvSpPr>
            <a:spLocks noGrp="1"/>
          </p:cNvSpPr>
          <p:nvPr>
            <p:ph type="dt" sz="half" idx="2"/>
          </p:nvPr>
        </p:nvSpPr>
        <p:spPr/>
        <p:txBody>
          <a:body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14791971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Analysis</a:t>
            </a:r>
            <a:endParaRPr lang="en-US" dirty="0"/>
          </a:p>
        </p:txBody>
      </p:sp>
      <p:sp>
        <p:nvSpPr>
          <p:cNvPr id="7" name="Content Placeholder 6"/>
          <p:cNvSpPr>
            <a:spLocks noGrp="1"/>
          </p:cNvSpPr>
          <p:nvPr>
            <p:ph idx="1"/>
          </p:nvPr>
        </p:nvSpPr>
        <p:spPr/>
        <p:txBody>
          <a:bodyPr>
            <a:normAutofit/>
          </a:bodyPr>
          <a:lstStyle/>
          <a:p>
            <a:r>
              <a:rPr lang="en-US" dirty="0" smtClean="0"/>
              <a:t>Summary: </a:t>
            </a:r>
          </a:p>
          <a:p>
            <a:pPr lvl="1"/>
            <a:r>
              <a:rPr lang="en-US" dirty="0" smtClean="0"/>
              <a:t>Design, form, style, massing, and setbacks match existing neighborhood. </a:t>
            </a:r>
          </a:p>
          <a:p>
            <a:pPr lvl="1"/>
            <a:r>
              <a:rPr lang="en-US" dirty="0" smtClean="0"/>
              <a:t>Home does not detract from historical context. </a:t>
            </a:r>
          </a:p>
          <a:p>
            <a:pPr lvl="1"/>
            <a:r>
              <a:rPr lang="en-US" dirty="0" smtClean="0"/>
              <a:t>Addresses a gap within an otherwise intact block, which strengthens the historic streetscape</a:t>
            </a:r>
          </a:p>
          <a:p>
            <a:pPr lvl="1"/>
            <a:r>
              <a:rPr lang="en-US" dirty="0" smtClean="0"/>
              <a:t>Consistent with SOI standards &amp; Guidelines</a:t>
            </a:r>
            <a:endParaRPr lang="en-US" dirty="0"/>
          </a:p>
          <a:p>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31765294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Recommendation</a:t>
            </a:r>
            <a:endParaRPr lang="en-US" dirty="0"/>
          </a:p>
        </p:txBody>
      </p:sp>
      <p:sp>
        <p:nvSpPr>
          <p:cNvPr id="7" name="Content Placeholder 6"/>
          <p:cNvSpPr>
            <a:spLocks noGrp="1"/>
          </p:cNvSpPr>
          <p:nvPr>
            <p:ph idx="1"/>
          </p:nvPr>
        </p:nvSpPr>
        <p:spPr/>
        <p:txBody>
          <a:bodyPr/>
          <a:lstStyle/>
          <a:p>
            <a:pPr marL="0" indent="0">
              <a:buNone/>
            </a:pPr>
            <a:r>
              <a:rPr lang="en-US" dirty="0" smtClean="0"/>
              <a:t>Staff recommends approval of project; </a:t>
            </a:r>
          </a:p>
          <a:p>
            <a:r>
              <a:rPr lang="en-US" dirty="0" smtClean="0"/>
              <a:t>Consistent mass, form, setbacks and style with surrounding homes; </a:t>
            </a:r>
          </a:p>
          <a:p>
            <a:r>
              <a:rPr lang="en-US" dirty="0" smtClean="0"/>
              <a:t>Consistent with the intent of the Guidelines and SOI standards; </a:t>
            </a:r>
          </a:p>
          <a:p>
            <a:r>
              <a:rPr lang="en-US" dirty="0" smtClean="0"/>
              <a:t>Consistent with the City’s Comprehensive Plan;</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31431788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Actions</a:t>
            </a:r>
            <a:endParaRPr lang="en-US" dirty="0"/>
          </a:p>
        </p:txBody>
      </p:sp>
      <p:sp>
        <p:nvSpPr>
          <p:cNvPr id="3" name="Content Placeholder 2"/>
          <p:cNvSpPr>
            <a:spLocks noGrp="1"/>
          </p:cNvSpPr>
          <p:nvPr>
            <p:ph idx="1"/>
          </p:nvPr>
        </p:nvSpPr>
        <p:spPr/>
        <p:txBody>
          <a:bodyPr/>
          <a:lstStyle/>
          <a:p>
            <a:r>
              <a:rPr lang="en-US" dirty="0"/>
              <a:t>Approve as submitted; or</a:t>
            </a:r>
          </a:p>
          <a:p>
            <a:r>
              <a:rPr lang="en-US" dirty="0"/>
              <a:t>Approve with modifications agreeable to the applicant; or </a:t>
            </a:r>
          </a:p>
          <a:p>
            <a:r>
              <a:rPr lang="en-US" dirty="0"/>
              <a:t>Deny the application; or </a:t>
            </a:r>
          </a:p>
          <a:p>
            <a:r>
              <a:rPr lang="en-US" dirty="0"/>
              <a:t>Request additional information.</a:t>
            </a:r>
          </a:p>
          <a:p>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34459907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4185434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1714 Blake Blvd SE</a:t>
            </a:r>
            <a:endParaRPr lang="en-US" dirty="0"/>
          </a:p>
        </p:txBody>
      </p:sp>
      <p:sp>
        <p:nvSpPr>
          <p:cNvPr id="2" name="Text Placeholder 1"/>
          <p:cNvSpPr>
            <a:spLocks noGrp="1"/>
          </p:cNvSpPr>
          <p:nvPr>
            <p:ph type="body" idx="1"/>
          </p:nvPr>
        </p:nvSpPr>
        <p:spPr/>
        <p:txBody>
          <a:bodyPr/>
          <a:lstStyle/>
          <a:p>
            <a:r>
              <a:rPr lang="en-US" dirty="0" smtClean="0"/>
              <a:t>Certificate of Appropriateness </a:t>
            </a:r>
            <a:endParaRPr lang="en-US" dirty="0"/>
          </a:p>
        </p:txBody>
      </p:sp>
    </p:spTree>
    <p:extLst>
      <p:ext uri="{BB962C8B-B14F-4D97-AF65-F5344CB8AC3E}">
        <p14:creationId xmlns:p14="http://schemas.microsoft.com/office/powerpoint/2010/main" val="12638421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Register Nomination</a:t>
            </a:r>
            <a:endParaRPr lang="en-US" dirty="0"/>
          </a:p>
        </p:txBody>
      </p:sp>
      <p:sp>
        <p:nvSpPr>
          <p:cNvPr id="3" name="Text Placeholder 2"/>
          <p:cNvSpPr>
            <a:spLocks noGrp="1"/>
          </p:cNvSpPr>
          <p:nvPr>
            <p:ph type="body" idx="1"/>
          </p:nvPr>
        </p:nvSpPr>
        <p:spPr/>
        <p:txBody>
          <a:bodyPr/>
          <a:lstStyle/>
          <a:p>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13629738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Project Description</a:t>
            </a:r>
            <a:endParaRPr lang="en-US" dirty="0"/>
          </a:p>
        </p:txBody>
      </p:sp>
      <p:sp>
        <p:nvSpPr>
          <p:cNvPr id="2" name="Content Placeholder 1"/>
          <p:cNvSpPr>
            <a:spLocks noGrp="1"/>
          </p:cNvSpPr>
          <p:nvPr>
            <p:ph sz="half" idx="1"/>
          </p:nvPr>
        </p:nvSpPr>
        <p:spPr/>
        <p:txBody>
          <a:bodyPr>
            <a:normAutofit/>
          </a:bodyPr>
          <a:lstStyle/>
          <a:p>
            <a:r>
              <a:rPr lang="en-US" dirty="0" smtClean="0"/>
              <a:t>Construct a new 12x20 single story addition to west side of primary structure.</a:t>
            </a:r>
          </a:p>
          <a:p>
            <a:r>
              <a:rPr lang="en-US" dirty="0" smtClean="0"/>
              <a:t>Window on the rear west elevation of the primary structure will be expanded to a doorway.</a:t>
            </a:r>
          </a:p>
        </p:txBody>
      </p:sp>
      <p:pic>
        <p:nvPicPr>
          <p:cNvPr id="5" name="Content Placeholder 4"/>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9191" t="2080" r="13473" b="1667"/>
          <a:stretch/>
        </p:blipFill>
        <p:spPr>
          <a:xfrm>
            <a:off x="4648200" y="2286000"/>
            <a:ext cx="4038600" cy="2458328"/>
          </a:xfrm>
        </p:spPr>
      </p:pic>
      <p:sp>
        <p:nvSpPr>
          <p:cNvPr id="10" name="Footer Placeholder 3"/>
          <p:cNvSpPr>
            <a:spLocks noGrp="1"/>
          </p:cNvSpPr>
          <p:nvPr>
            <p:ph type="ftr" sz="quarter" idx="3"/>
          </p:nvPr>
        </p:nvSpPr>
        <p:spPr/>
        <p:txBody>
          <a:bodyPr/>
          <a:lstStyle/>
          <a:p>
            <a:endParaRPr lang="en-US" dirty="0">
              <a:solidFill>
                <a:prstClr val="white"/>
              </a:solidFill>
            </a:endParaRPr>
          </a:p>
        </p:txBody>
      </p:sp>
      <p:sp>
        <p:nvSpPr>
          <p:cNvPr id="7" name="Date Placeholder 4"/>
          <p:cNvSpPr>
            <a:spLocks noGrp="1"/>
          </p:cNvSpPr>
          <p:nvPr>
            <p:ph type="dt" sz="half" idx="10"/>
          </p:nvPr>
        </p:nvSpPr>
        <p:spPr/>
        <p:txBody>
          <a:bodyPr/>
          <a:lstStyle/>
          <a:p>
            <a:fld id="{0447C9AA-F1D7-9249-B56D-F477BA4F49BE}" type="datetime1">
              <a:rPr lang="en-US" smtClean="0">
                <a:solidFill>
                  <a:prstClr val="white"/>
                </a:solidFill>
              </a:rPr>
              <a:pPr/>
              <a:t>4/24/2018</a:t>
            </a:fld>
            <a:endParaRPr lang="en-US" dirty="0">
              <a:solidFill>
                <a:prstClr val="white"/>
              </a:solidFill>
            </a:endParaRPr>
          </a:p>
        </p:txBody>
      </p:sp>
      <p:sp>
        <p:nvSpPr>
          <p:cNvPr id="3" name="Rectangle 2"/>
          <p:cNvSpPr/>
          <p:nvPr/>
        </p:nvSpPr>
        <p:spPr>
          <a:xfrm>
            <a:off x="6096000" y="3505200"/>
            <a:ext cx="762000" cy="60960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46089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1714 Blake Blvd SE</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4/24/2018</a:t>
            </a:fld>
            <a:endParaRPr lang="en-US" dirty="0"/>
          </a:p>
        </p:txBody>
      </p:sp>
      <p:pic>
        <p:nvPicPr>
          <p:cNvPr id="11" name="Content Placeholder 10"/>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33400" y="2348706"/>
            <a:ext cx="4038600" cy="3028950"/>
          </a:xfrm>
        </p:spPr>
      </p:pic>
      <p:pic>
        <p:nvPicPr>
          <p:cNvPr id="12" name="Content Placeholder 1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22394111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1714 Blake Blvd SE</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4/24/2018</a:t>
            </a:fld>
            <a:endParaRPr lang="en-US" dirty="0"/>
          </a:p>
        </p:txBody>
      </p:sp>
      <p:pic>
        <p:nvPicPr>
          <p:cNvPr id="2" name="Content Placeholder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33400" y="2348706"/>
            <a:ext cx="4038600" cy="3028950"/>
          </a:xfrm>
        </p:spPr>
      </p:pic>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33701939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1714 Blake Blvd SE</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4/24/2018</a:t>
            </a:fld>
            <a:endParaRPr lang="en-US" dirty="0"/>
          </a:p>
        </p:txBody>
      </p:sp>
      <p:pic>
        <p:nvPicPr>
          <p:cNvPr id="9" name="Content Placeholder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1773747"/>
            <a:ext cx="4038600" cy="4178869"/>
          </a:xfrm>
        </p:spPr>
      </p:pic>
      <p:pic>
        <p:nvPicPr>
          <p:cNvPr id="12" name="Content Placeholder 1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26793"/>
            <a:ext cx="4038600" cy="30727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212135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Materials</a:t>
            </a:r>
            <a:endParaRPr lang="en-US" dirty="0"/>
          </a:p>
        </p:txBody>
      </p:sp>
      <p:sp>
        <p:nvSpPr>
          <p:cNvPr id="2" name="Content Placeholder 1"/>
          <p:cNvSpPr>
            <a:spLocks noGrp="1"/>
          </p:cNvSpPr>
          <p:nvPr>
            <p:ph idx="1"/>
          </p:nvPr>
        </p:nvSpPr>
        <p:spPr/>
        <p:txBody>
          <a:bodyPr/>
          <a:lstStyle/>
          <a:p>
            <a:r>
              <a:rPr lang="en-US" dirty="0" smtClean="0"/>
              <a:t>Wood frame structure</a:t>
            </a:r>
          </a:p>
          <a:p>
            <a:r>
              <a:rPr lang="en-US" dirty="0" smtClean="0"/>
              <a:t>Aluminum siding </a:t>
            </a:r>
          </a:p>
          <a:p>
            <a:pPr lvl="1"/>
            <a:r>
              <a:rPr lang="en-US" dirty="0" smtClean="0"/>
              <a:t>Matches existing primary structure</a:t>
            </a:r>
          </a:p>
          <a:p>
            <a:r>
              <a:rPr lang="en-US" dirty="0" smtClean="0"/>
              <a:t>Asphalt roof </a:t>
            </a:r>
          </a:p>
          <a:p>
            <a:pPr lvl="1"/>
            <a:r>
              <a:rPr lang="en-US" dirty="0" smtClean="0"/>
              <a:t>Matches existing structure</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27254358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Additions Guidelines</a:t>
            </a:r>
            <a:endParaRPr lang="en-US" dirty="0"/>
          </a:p>
        </p:txBody>
      </p:sp>
      <p:sp>
        <p:nvSpPr>
          <p:cNvPr id="3" name="Content Placeholder 2"/>
          <p:cNvSpPr>
            <a:spLocks noGrp="1"/>
          </p:cNvSpPr>
          <p:nvPr>
            <p:ph sz="half" idx="1"/>
          </p:nvPr>
        </p:nvSpPr>
        <p:spPr>
          <a:xfrm>
            <a:off x="457200" y="3124200"/>
            <a:ext cx="4038600" cy="3001963"/>
          </a:xfrm>
        </p:spPr>
        <p:txBody>
          <a:bodyPr numCol="1">
            <a:normAutofit fontScale="77500" lnSpcReduction="20000"/>
          </a:bodyPr>
          <a:lstStyle/>
          <a:p>
            <a:pPr marL="0" indent="0">
              <a:buNone/>
            </a:pPr>
            <a:r>
              <a:rPr lang="en-US" b="1" dirty="0"/>
              <a:t>Recommended: </a:t>
            </a:r>
          </a:p>
          <a:p>
            <a:r>
              <a:rPr lang="en-US" dirty="0" smtClean="0"/>
              <a:t>Wood </a:t>
            </a:r>
            <a:r>
              <a:rPr lang="en-US" dirty="0"/>
              <a:t>siding</a:t>
            </a:r>
          </a:p>
          <a:p>
            <a:r>
              <a:rPr lang="en-US" dirty="0" smtClean="0"/>
              <a:t>Wood </a:t>
            </a:r>
            <a:r>
              <a:rPr lang="en-US" dirty="0"/>
              <a:t>windows</a:t>
            </a:r>
          </a:p>
          <a:p>
            <a:r>
              <a:rPr lang="en-US" dirty="0" smtClean="0"/>
              <a:t>Open </a:t>
            </a:r>
            <a:r>
              <a:rPr lang="en-US" dirty="0"/>
              <a:t>porches</a:t>
            </a:r>
          </a:p>
          <a:p>
            <a:r>
              <a:rPr lang="en-US" dirty="0" smtClean="0"/>
              <a:t>Similar </a:t>
            </a:r>
            <a:r>
              <a:rPr lang="en-US" dirty="0"/>
              <a:t>roofing material</a:t>
            </a:r>
          </a:p>
        </p:txBody>
      </p:sp>
      <p:sp>
        <p:nvSpPr>
          <p:cNvPr id="6" name="Content Placeholder 5"/>
          <p:cNvSpPr>
            <a:spLocks noGrp="1"/>
          </p:cNvSpPr>
          <p:nvPr>
            <p:ph sz="half" idx="2"/>
          </p:nvPr>
        </p:nvSpPr>
        <p:spPr>
          <a:xfrm>
            <a:off x="4648200" y="3124200"/>
            <a:ext cx="4038600" cy="3001963"/>
          </a:xfrm>
        </p:spPr>
        <p:txBody>
          <a:bodyPr>
            <a:normAutofit fontScale="77500" lnSpcReduction="20000"/>
          </a:bodyPr>
          <a:lstStyle/>
          <a:p>
            <a:pPr marL="0" indent="0">
              <a:buNone/>
            </a:pPr>
            <a:r>
              <a:rPr lang="en-US" b="1" dirty="0"/>
              <a:t>Not Recommended:</a:t>
            </a:r>
          </a:p>
          <a:p>
            <a:r>
              <a:rPr lang="en-US" dirty="0" smtClean="0"/>
              <a:t>Metal </a:t>
            </a:r>
            <a:r>
              <a:rPr lang="en-US" dirty="0"/>
              <a:t>siding</a:t>
            </a:r>
          </a:p>
          <a:p>
            <a:r>
              <a:rPr lang="en-US" dirty="0" smtClean="0"/>
              <a:t>Sheet </a:t>
            </a:r>
            <a:r>
              <a:rPr lang="en-US" dirty="0"/>
              <a:t>siding</a:t>
            </a:r>
          </a:p>
          <a:p>
            <a:r>
              <a:rPr lang="en-US" dirty="0" smtClean="0"/>
              <a:t>Paneled </a:t>
            </a:r>
            <a:r>
              <a:rPr lang="en-US" dirty="0"/>
              <a:t>siding</a:t>
            </a:r>
          </a:p>
          <a:p>
            <a:r>
              <a:rPr lang="en-US" dirty="0" smtClean="0"/>
              <a:t>Disproportionate </a:t>
            </a:r>
            <a:r>
              <a:rPr lang="en-US" dirty="0"/>
              <a:t>roof pitch</a:t>
            </a:r>
          </a:p>
          <a:p>
            <a:r>
              <a:rPr lang="en-US" dirty="0" smtClean="0"/>
              <a:t>Disproportionate </a:t>
            </a:r>
            <a:r>
              <a:rPr lang="en-US" dirty="0"/>
              <a:t>building mass</a:t>
            </a:r>
          </a:p>
          <a:p>
            <a:r>
              <a:rPr lang="en-US" dirty="0" smtClean="0"/>
              <a:t>Vinyl </a:t>
            </a:r>
            <a:r>
              <a:rPr lang="en-US" dirty="0"/>
              <a:t>or metal windows</a:t>
            </a:r>
          </a:p>
          <a:p>
            <a:r>
              <a:rPr lang="en-US" dirty="0" smtClean="0"/>
              <a:t>Enclosed </a:t>
            </a:r>
            <a:r>
              <a:rPr lang="en-US" dirty="0"/>
              <a:t>porches</a:t>
            </a:r>
          </a:p>
          <a:p>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4/24/2018</a:t>
            </a:fld>
            <a:endParaRPr lang="en-US" dirty="0"/>
          </a:p>
        </p:txBody>
      </p:sp>
      <p:sp>
        <p:nvSpPr>
          <p:cNvPr id="7" name="TextBox 6"/>
          <p:cNvSpPr txBox="1"/>
          <p:nvPr/>
        </p:nvSpPr>
        <p:spPr>
          <a:xfrm>
            <a:off x="533400" y="1524000"/>
            <a:ext cx="7848600" cy="1200329"/>
          </a:xfrm>
          <a:prstGeom prst="rect">
            <a:avLst/>
          </a:prstGeom>
          <a:noFill/>
        </p:spPr>
        <p:txBody>
          <a:bodyPr wrap="square" rtlCol="0">
            <a:spAutoFit/>
          </a:bodyPr>
          <a:lstStyle/>
          <a:p>
            <a:r>
              <a:rPr lang="en-US" dirty="0"/>
              <a:t>Additions should reflect the historic nature of a building’s style, shape, roof, height and building mass. Additions on the side of a building are discouraged, while additions at the rear of a building should not extend beyond the width of the building.</a:t>
            </a:r>
          </a:p>
        </p:txBody>
      </p:sp>
    </p:spTree>
    <p:extLst>
      <p:ext uri="{BB962C8B-B14F-4D97-AF65-F5344CB8AC3E}">
        <p14:creationId xmlns:p14="http://schemas.microsoft.com/office/powerpoint/2010/main" val="16381077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Accessory Buildings Guidelines</a:t>
            </a:r>
            <a:endParaRPr lang="en-US" dirty="0"/>
          </a:p>
        </p:txBody>
      </p:sp>
      <p:sp>
        <p:nvSpPr>
          <p:cNvPr id="6" name="Content Placeholder 5"/>
          <p:cNvSpPr>
            <a:spLocks noGrp="1"/>
          </p:cNvSpPr>
          <p:nvPr>
            <p:ph sz="half" idx="1"/>
          </p:nvPr>
        </p:nvSpPr>
        <p:spPr>
          <a:xfrm>
            <a:off x="457200" y="3733799"/>
            <a:ext cx="4038600" cy="2392363"/>
          </a:xfrm>
        </p:spPr>
        <p:txBody>
          <a:bodyPr>
            <a:normAutofit fontScale="77500" lnSpcReduction="20000"/>
          </a:bodyPr>
          <a:lstStyle/>
          <a:p>
            <a:pPr marL="0" indent="0">
              <a:buNone/>
            </a:pPr>
            <a:r>
              <a:rPr lang="en-US" b="1" dirty="0"/>
              <a:t>Recommended: </a:t>
            </a:r>
            <a:endParaRPr lang="en-US" dirty="0"/>
          </a:p>
          <a:p>
            <a:r>
              <a:rPr lang="en-US" dirty="0"/>
              <a:t>Wood siding</a:t>
            </a:r>
          </a:p>
          <a:p>
            <a:r>
              <a:rPr lang="en-US" dirty="0" smtClean="0"/>
              <a:t>Double </a:t>
            </a:r>
            <a:r>
              <a:rPr lang="en-US" dirty="0"/>
              <a:t>wide door (</a:t>
            </a:r>
            <a:r>
              <a:rPr lang="en-US" dirty="0" smtClean="0"/>
              <a:t>if accessed </a:t>
            </a:r>
            <a:r>
              <a:rPr lang="en-US" dirty="0"/>
              <a:t>from </a:t>
            </a:r>
            <a:r>
              <a:rPr lang="en-US" dirty="0" smtClean="0"/>
              <a:t>an alley</a:t>
            </a:r>
            <a:r>
              <a:rPr lang="en-US" dirty="0"/>
              <a:t>)</a:t>
            </a:r>
          </a:p>
          <a:p>
            <a:r>
              <a:rPr lang="en-US" dirty="0" smtClean="0"/>
              <a:t>Rear </a:t>
            </a:r>
            <a:r>
              <a:rPr lang="en-US" dirty="0"/>
              <a:t>yard location</a:t>
            </a:r>
          </a:p>
          <a:p>
            <a:endParaRPr lang="en-US" dirty="0"/>
          </a:p>
        </p:txBody>
      </p:sp>
      <p:sp>
        <p:nvSpPr>
          <p:cNvPr id="7" name="Content Placeholder 6"/>
          <p:cNvSpPr>
            <a:spLocks noGrp="1"/>
          </p:cNvSpPr>
          <p:nvPr>
            <p:ph sz="half" idx="2"/>
          </p:nvPr>
        </p:nvSpPr>
        <p:spPr>
          <a:xfrm>
            <a:off x="4648200" y="3733800"/>
            <a:ext cx="4038600" cy="2392363"/>
          </a:xfrm>
        </p:spPr>
        <p:txBody>
          <a:bodyPr>
            <a:normAutofit fontScale="77500" lnSpcReduction="20000"/>
          </a:bodyPr>
          <a:lstStyle/>
          <a:p>
            <a:pPr marL="0" indent="0">
              <a:buNone/>
            </a:pPr>
            <a:r>
              <a:rPr lang="en-US" b="1" dirty="0"/>
              <a:t>Not Recommended: </a:t>
            </a:r>
            <a:endParaRPr lang="en-US" dirty="0"/>
          </a:p>
          <a:p>
            <a:r>
              <a:rPr lang="en-US" dirty="0"/>
              <a:t>Metal siding</a:t>
            </a:r>
          </a:p>
          <a:p>
            <a:r>
              <a:rPr lang="en-US" dirty="0" smtClean="0"/>
              <a:t>Sheet </a:t>
            </a:r>
            <a:r>
              <a:rPr lang="en-US" dirty="0"/>
              <a:t>siding</a:t>
            </a:r>
          </a:p>
          <a:p>
            <a:r>
              <a:rPr lang="en-US" dirty="0" smtClean="0"/>
              <a:t>Paneled </a:t>
            </a:r>
            <a:r>
              <a:rPr lang="en-US" dirty="0"/>
              <a:t>siding</a:t>
            </a:r>
          </a:p>
          <a:p>
            <a:r>
              <a:rPr lang="en-US" dirty="0" smtClean="0"/>
              <a:t>Disproportionate </a:t>
            </a:r>
            <a:r>
              <a:rPr lang="en-US" dirty="0"/>
              <a:t>roof pitch</a:t>
            </a:r>
          </a:p>
          <a:p>
            <a:r>
              <a:rPr lang="en-US" dirty="0" smtClean="0"/>
              <a:t>Disproportionate </a:t>
            </a:r>
            <a:r>
              <a:rPr lang="en-US" dirty="0"/>
              <a:t>building mass</a:t>
            </a:r>
          </a:p>
          <a:p>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4/24/2018</a:t>
            </a:fld>
            <a:endParaRPr lang="en-US" dirty="0"/>
          </a:p>
        </p:txBody>
      </p:sp>
      <p:sp>
        <p:nvSpPr>
          <p:cNvPr id="3" name="Rectangle 2"/>
          <p:cNvSpPr/>
          <p:nvPr/>
        </p:nvSpPr>
        <p:spPr>
          <a:xfrm>
            <a:off x="533400" y="1524000"/>
            <a:ext cx="8077200" cy="2031325"/>
          </a:xfrm>
          <a:prstGeom prst="rect">
            <a:avLst/>
          </a:prstGeom>
        </p:spPr>
        <p:txBody>
          <a:bodyPr wrap="square">
            <a:spAutoFit/>
          </a:bodyPr>
          <a:lstStyle/>
          <a:p>
            <a:r>
              <a:rPr lang="en-US" dirty="0"/>
              <a:t>Traditionally in the Cedar Rapids Historic Districts, accessory buildings, such as detached garages and storage sheds, were subordinate to and compatible with the main building and often were not easily seen from the front of the house. Accordingly, garages and other out buildings should be located in rear years with vehicular access from the alley. New Accessory structures should have cladding and roofing similar to the principal structure, which, in general would have horizontal siding. Wood siding is recommended. </a:t>
            </a:r>
          </a:p>
        </p:txBody>
      </p:sp>
    </p:spTree>
    <p:extLst>
      <p:ext uri="{BB962C8B-B14F-4D97-AF65-F5344CB8AC3E}">
        <p14:creationId xmlns:p14="http://schemas.microsoft.com/office/powerpoint/2010/main" val="15292838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Guideline Prioritization</a:t>
            </a:r>
          </a:p>
        </p:txBody>
      </p:sp>
      <p:sp>
        <p:nvSpPr>
          <p:cNvPr id="3" name="Content Placeholder 2"/>
          <p:cNvSpPr>
            <a:spLocks noGrp="1"/>
          </p:cNvSpPr>
          <p:nvPr>
            <p:ph sz="half" idx="1"/>
          </p:nvPr>
        </p:nvSpPr>
        <p:spPr/>
        <p:txBody>
          <a:bodyPr>
            <a:normAutofit fontScale="70000" lnSpcReduction="20000"/>
          </a:bodyPr>
          <a:lstStyle/>
          <a:p>
            <a:pPr marL="514350" indent="-514350">
              <a:buFont typeface="+mj-lt"/>
              <a:buAutoNum type="arabicPeriod"/>
            </a:pPr>
            <a:r>
              <a:rPr lang="en-US" dirty="0"/>
              <a:t>Those features that face the street or face the alley where it intersects the street. Buildings on corner lots, lots which are located at the intersection of two streets, or at the intersection of a street and an alley, are considered to have two street faces.</a:t>
            </a:r>
          </a:p>
          <a:p>
            <a:pPr marL="514350" indent="-514350">
              <a:buFont typeface="+mj-lt"/>
              <a:buAutoNum type="arabicPeriod"/>
            </a:pPr>
            <a:r>
              <a:rPr lang="en-US" dirty="0"/>
              <a:t>Features on sides of buildings that are visible from the street but don’t directly face the street.</a:t>
            </a:r>
          </a:p>
          <a:p>
            <a:pPr marL="514350" indent="-514350">
              <a:buFont typeface="+mj-lt"/>
              <a:buAutoNum type="arabicPeriod"/>
            </a:pPr>
            <a:r>
              <a:rPr lang="en-US" dirty="0"/>
              <a:t>Other exterior features not in direct view from the street such as at the rear of buildings.</a:t>
            </a:r>
          </a:p>
          <a:p>
            <a:endParaRPr lang="en-US" dirty="0"/>
          </a:p>
        </p:txBody>
      </p:sp>
      <p:sp>
        <p:nvSpPr>
          <p:cNvPr id="5" name="Footer Placeholder 4"/>
          <p:cNvSpPr>
            <a:spLocks noGrp="1"/>
          </p:cNvSpPr>
          <p:nvPr>
            <p:ph type="ftr" sz="quarter" idx="3"/>
          </p:nvPr>
        </p:nvSpPr>
        <p:spPr/>
        <p:txBody>
          <a:bodyPr/>
          <a:lstStyle/>
          <a:p>
            <a:endParaRPr lang="en-US" dirty="0"/>
          </a:p>
        </p:txBody>
      </p:sp>
      <p:sp>
        <p:nvSpPr>
          <p:cNvPr id="6" name="Date Placeholder 5"/>
          <p:cNvSpPr>
            <a:spLocks noGrp="1"/>
          </p:cNvSpPr>
          <p:nvPr>
            <p:ph type="dt" sz="half" idx="10"/>
          </p:nvPr>
        </p:nvSpPr>
        <p:spPr/>
        <p:txBody>
          <a:bodyPr/>
          <a:lstStyle/>
          <a:p>
            <a:fld id="{0447C9AA-F1D7-9249-B56D-F477BA4F49BE}" type="datetime1">
              <a:rPr lang="en-US" smtClean="0"/>
              <a:t>4/24/2018</a:t>
            </a:fld>
            <a:endParaRPr lang="en-US" dirty="0"/>
          </a:p>
        </p:txBody>
      </p:sp>
      <p:pic>
        <p:nvPicPr>
          <p:cNvPr id="8" name="Content Placeholder 6"/>
          <p:cNvPicPr>
            <a:picLocks noChangeAspect="1"/>
          </p:cNvPicPr>
          <p:nvPr/>
        </p:nvPicPr>
        <p:blipFill rotWithShape="1">
          <a:blip r:embed="rId2">
            <a:extLst>
              <a:ext uri="{28A0092B-C50C-407E-A947-70E740481C1C}">
                <a14:useLocalDpi xmlns:a14="http://schemas.microsoft.com/office/drawing/2010/main" val="0"/>
              </a:ext>
            </a:extLst>
          </a:blip>
          <a:srcRect l="6318" t="5482" r="2852" b="2253"/>
          <a:stretch/>
        </p:blipFill>
        <p:spPr>
          <a:xfrm>
            <a:off x="4800600" y="1905000"/>
            <a:ext cx="3886149" cy="3413051"/>
          </a:xfrm>
          <a:prstGeom prst="rect">
            <a:avLst/>
          </a:prstGeom>
        </p:spPr>
      </p:pic>
    </p:spTree>
    <p:extLst>
      <p:ext uri="{BB962C8B-B14F-4D97-AF65-F5344CB8AC3E}">
        <p14:creationId xmlns:p14="http://schemas.microsoft.com/office/powerpoint/2010/main" val="28421907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Criteria for Decision</a:t>
            </a:r>
          </a:p>
        </p:txBody>
      </p:sp>
      <p:sp>
        <p:nvSpPr>
          <p:cNvPr id="7" name="Content Placeholder 6"/>
          <p:cNvSpPr>
            <a:spLocks noGrp="1"/>
          </p:cNvSpPr>
          <p:nvPr>
            <p:ph idx="1"/>
          </p:nvPr>
        </p:nvSpPr>
        <p:spPr/>
        <p:txBody>
          <a:bodyPr>
            <a:normAutofit fontScale="77500" lnSpcReduction="20000"/>
          </a:bodyPr>
          <a:lstStyle/>
          <a:p>
            <a:r>
              <a:rPr lang="en-US" dirty="0"/>
              <a:t>If any defining features of the building or structure as indicated, but not limited to those included on the Site Inventory Form(s) are proposed to be modified as a result of the proposal indicated on the application for Certificate.</a:t>
            </a:r>
          </a:p>
          <a:p>
            <a:r>
              <a:rPr lang="en-US" dirty="0"/>
              <a:t>If the proposal is consistent with the Guidelines for Cedar Rapids Historic Districts and/or the most recent edition of the Secretary of Interior's Standards for Rehabilitating Historic Buildings.</a:t>
            </a:r>
          </a:p>
          <a:p>
            <a:r>
              <a:rPr lang="en-US" dirty="0"/>
              <a:t>If the proposal mitigates adverse effects on the aesthetic, historic, or architectural significance of either the building or structure or of the local historic district or local historic landmark.</a:t>
            </a:r>
          </a:p>
          <a:p>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30643853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Analysis</a:t>
            </a:r>
          </a:p>
        </p:txBody>
      </p:sp>
      <p:sp>
        <p:nvSpPr>
          <p:cNvPr id="7" name="Content Placeholder 6"/>
          <p:cNvSpPr>
            <a:spLocks noGrp="1"/>
          </p:cNvSpPr>
          <p:nvPr>
            <p:ph idx="1"/>
          </p:nvPr>
        </p:nvSpPr>
        <p:spPr/>
        <p:txBody>
          <a:bodyPr/>
          <a:lstStyle/>
          <a:p>
            <a:r>
              <a:rPr lang="en-US" dirty="0" smtClean="0"/>
              <a:t>Orientation of parcel property</a:t>
            </a:r>
          </a:p>
          <a:p>
            <a:r>
              <a:rPr lang="en-US" dirty="0" smtClean="0"/>
              <a:t>Guidelines not fully applicable</a:t>
            </a:r>
          </a:p>
          <a:p>
            <a:r>
              <a:rPr lang="en-US" dirty="0" smtClean="0"/>
              <a:t>Functionality and livability of property</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15159836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Shores Mueller Company </a:t>
            </a:r>
            <a:endParaRPr lang="en-US" dirty="0"/>
          </a:p>
        </p:txBody>
      </p:sp>
      <p:sp>
        <p:nvSpPr>
          <p:cNvPr id="7" name="Content Placeholder 6"/>
          <p:cNvSpPr>
            <a:spLocks noGrp="1"/>
          </p:cNvSpPr>
          <p:nvPr>
            <p:ph sz="half" idx="1"/>
          </p:nvPr>
        </p:nvSpPr>
        <p:spPr/>
        <p:txBody>
          <a:bodyPr/>
          <a:lstStyle/>
          <a:p>
            <a:r>
              <a:rPr lang="en-US" dirty="0" smtClean="0"/>
              <a:t>Known as the Shores Event Center at 700 16</a:t>
            </a:r>
            <a:r>
              <a:rPr lang="en-US" baseline="30000" dirty="0" smtClean="0"/>
              <a:t>th</a:t>
            </a:r>
            <a:r>
              <a:rPr lang="en-US" dirty="0" smtClean="0"/>
              <a:t> St. NE</a:t>
            </a:r>
          </a:p>
          <a:p>
            <a:r>
              <a:rPr lang="en-US" dirty="0" smtClean="0"/>
              <a:t>Nomination pursued by property owner</a:t>
            </a:r>
          </a:p>
          <a:p>
            <a:r>
              <a:rPr lang="en-US" dirty="0" smtClean="0"/>
              <a:t>Documentation information indicates Criteria A &amp; C are applicable. </a:t>
            </a:r>
            <a:endParaRPr lang="en-US" dirty="0"/>
          </a:p>
        </p:txBody>
      </p:sp>
      <p:pic>
        <p:nvPicPr>
          <p:cNvPr id="2" name="Content Placeholder 1"/>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64592" y="2133600"/>
            <a:ext cx="4122208" cy="3091656"/>
          </a:xfrm>
        </p:spPr>
      </p:pic>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2796958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Actions</a:t>
            </a:r>
            <a:endParaRPr lang="en-US" dirty="0"/>
          </a:p>
        </p:txBody>
      </p:sp>
      <p:sp>
        <p:nvSpPr>
          <p:cNvPr id="3" name="Content Placeholder 2"/>
          <p:cNvSpPr>
            <a:spLocks noGrp="1"/>
          </p:cNvSpPr>
          <p:nvPr>
            <p:ph idx="1"/>
          </p:nvPr>
        </p:nvSpPr>
        <p:spPr/>
        <p:txBody>
          <a:bodyPr/>
          <a:lstStyle/>
          <a:p>
            <a:r>
              <a:rPr lang="en-US" dirty="0"/>
              <a:t>Approve as submitted; or</a:t>
            </a:r>
          </a:p>
          <a:p>
            <a:r>
              <a:rPr lang="en-US" dirty="0"/>
              <a:t>Approve with modifications agreeable to the applicant; or </a:t>
            </a:r>
          </a:p>
          <a:p>
            <a:r>
              <a:rPr lang="en-US" dirty="0"/>
              <a:t>Deny the application; or </a:t>
            </a:r>
          </a:p>
          <a:p>
            <a:r>
              <a:rPr lang="en-US" dirty="0"/>
              <a:t>Request additional information.</a:t>
            </a:r>
          </a:p>
          <a:p>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35625807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24118804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1416 3</a:t>
            </a:r>
            <a:r>
              <a:rPr lang="en-US" baseline="30000" dirty="0" smtClean="0"/>
              <a:t>rd</a:t>
            </a:r>
            <a:r>
              <a:rPr lang="en-US" dirty="0" smtClean="0"/>
              <a:t> Ave SE</a:t>
            </a:r>
            <a:endParaRPr lang="en-US" dirty="0"/>
          </a:p>
        </p:txBody>
      </p:sp>
      <p:sp>
        <p:nvSpPr>
          <p:cNvPr id="2" name="Text Placeholder 1"/>
          <p:cNvSpPr>
            <a:spLocks noGrp="1"/>
          </p:cNvSpPr>
          <p:nvPr>
            <p:ph type="body" idx="1"/>
          </p:nvPr>
        </p:nvSpPr>
        <p:spPr/>
        <p:txBody>
          <a:bodyPr/>
          <a:lstStyle/>
          <a:p>
            <a:r>
              <a:rPr lang="en-US" dirty="0" smtClean="0"/>
              <a:t>Certificate of Appropriateness </a:t>
            </a:r>
            <a:endParaRPr lang="en-US" dirty="0"/>
          </a:p>
        </p:txBody>
      </p:sp>
    </p:spTree>
    <p:extLst>
      <p:ext uri="{BB962C8B-B14F-4D97-AF65-F5344CB8AC3E}">
        <p14:creationId xmlns:p14="http://schemas.microsoft.com/office/powerpoint/2010/main" val="36016150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Project Description</a:t>
            </a:r>
            <a:endParaRPr lang="en-US" dirty="0"/>
          </a:p>
        </p:txBody>
      </p:sp>
      <p:sp>
        <p:nvSpPr>
          <p:cNvPr id="2" name="Content Placeholder 1"/>
          <p:cNvSpPr>
            <a:spLocks noGrp="1"/>
          </p:cNvSpPr>
          <p:nvPr>
            <p:ph sz="half" idx="1"/>
          </p:nvPr>
        </p:nvSpPr>
        <p:spPr/>
        <p:txBody>
          <a:bodyPr>
            <a:normAutofit/>
          </a:bodyPr>
          <a:lstStyle/>
          <a:p>
            <a:r>
              <a:rPr lang="en-US" dirty="0" smtClean="0"/>
              <a:t>14 vinyl window replacements </a:t>
            </a:r>
          </a:p>
          <a:p>
            <a:r>
              <a:rPr lang="en-US" dirty="0" smtClean="0"/>
              <a:t>Work has been completed</a:t>
            </a:r>
          </a:p>
          <a:p>
            <a:r>
              <a:rPr lang="en-US" dirty="0" smtClean="0"/>
              <a:t>All elevations</a:t>
            </a:r>
          </a:p>
        </p:txBody>
      </p:sp>
      <p:sp>
        <p:nvSpPr>
          <p:cNvPr id="10" name="Footer Placeholder 3"/>
          <p:cNvSpPr>
            <a:spLocks noGrp="1"/>
          </p:cNvSpPr>
          <p:nvPr>
            <p:ph type="ftr" sz="quarter" idx="3"/>
          </p:nvPr>
        </p:nvSpPr>
        <p:spPr/>
        <p:txBody>
          <a:bodyPr/>
          <a:lstStyle/>
          <a:p>
            <a:endParaRPr lang="en-US" dirty="0">
              <a:solidFill>
                <a:prstClr val="white"/>
              </a:solidFill>
            </a:endParaRPr>
          </a:p>
        </p:txBody>
      </p:sp>
      <p:sp>
        <p:nvSpPr>
          <p:cNvPr id="7" name="Date Placeholder 4"/>
          <p:cNvSpPr>
            <a:spLocks noGrp="1"/>
          </p:cNvSpPr>
          <p:nvPr>
            <p:ph type="dt" sz="half" idx="10"/>
          </p:nvPr>
        </p:nvSpPr>
        <p:spPr/>
        <p:txBody>
          <a:bodyPr/>
          <a:lstStyle/>
          <a:p>
            <a:fld id="{0447C9AA-F1D7-9249-B56D-F477BA4F49BE}" type="datetime1">
              <a:rPr lang="en-US" smtClean="0">
                <a:solidFill>
                  <a:prstClr val="white"/>
                </a:solidFill>
              </a:rPr>
              <a:pPr/>
              <a:t>4/24/2018</a:t>
            </a:fld>
            <a:endParaRPr lang="en-US" dirty="0">
              <a:solidFill>
                <a:prstClr val="white"/>
              </a:solidFill>
            </a:endParaRPr>
          </a:p>
        </p:txBody>
      </p:sp>
      <p:pic>
        <p:nvPicPr>
          <p:cNvPr id="3" name="Content Placeholder 2"/>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28093" t="2179" r="18731" b="1966"/>
          <a:stretch/>
        </p:blipFill>
        <p:spPr>
          <a:xfrm>
            <a:off x="4343400" y="1600200"/>
            <a:ext cx="4343400" cy="3605842"/>
          </a:xfrm>
        </p:spPr>
      </p:pic>
    </p:spTree>
    <p:extLst>
      <p:ext uri="{BB962C8B-B14F-4D97-AF65-F5344CB8AC3E}">
        <p14:creationId xmlns:p14="http://schemas.microsoft.com/office/powerpoint/2010/main" val="37921897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1416 3</a:t>
            </a:r>
            <a:r>
              <a:rPr lang="en-US" baseline="30000" dirty="0"/>
              <a:t>rd</a:t>
            </a:r>
            <a:r>
              <a:rPr lang="en-US" dirty="0"/>
              <a:t> Ave SE</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4/24/2018</a:t>
            </a:fld>
            <a:endParaRPr lang="en-US"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79264" y="1600200"/>
            <a:ext cx="3394472" cy="4525963"/>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9594227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1416 3</a:t>
            </a:r>
            <a:r>
              <a:rPr lang="en-US" baseline="30000" dirty="0"/>
              <a:t>rd</a:t>
            </a:r>
            <a:r>
              <a:rPr lang="en-US" dirty="0"/>
              <a:t> Ave SE</a:t>
            </a:r>
          </a:p>
        </p:txBody>
      </p:sp>
      <p:pic>
        <p:nvPicPr>
          <p:cNvPr id="2" name="Content Placeholder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9947"/>
            <a:ext cx="4038600" cy="3026469"/>
          </a:xfrm>
        </p:spPr>
      </p:pic>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55724"/>
            <a:ext cx="4038600" cy="3014915"/>
          </a:xfrm>
        </p:spPr>
      </p:pic>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1891892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1416 3</a:t>
            </a:r>
            <a:r>
              <a:rPr lang="en-US" baseline="30000" dirty="0"/>
              <a:t>rd</a:t>
            </a:r>
            <a:r>
              <a:rPr lang="en-US" dirty="0"/>
              <a:t> Ave SE</a:t>
            </a:r>
          </a:p>
        </p:txBody>
      </p:sp>
      <p:pic>
        <p:nvPicPr>
          <p:cNvPr id="2" name="Content Placeholder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53254"/>
            <a:ext cx="4038600" cy="3019854"/>
          </a:xfrm>
        </p:spPr>
      </p:pic>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67343"/>
            <a:ext cx="4038600" cy="2991677"/>
          </a:xfrm>
        </p:spPr>
      </p:pic>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1212623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Materials</a:t>
            </a:r>
            <a:endParaRPr lang="en-US" dirty="0"/>
          </a:p>
        </p:txBody>
      </p:sp>
      <p:sp>
        <p:nvSpPr>
          <p:cNvPr id="3" name="Content Placeholder 2"/>
          <p:cNvSpPr>
            <a:spLocks noGrp="1"/>
          </p:cNvSpPr>
          <p:nvPr>
            <p:ph idx="1"/>
          </p:nvPr>
        </p:nvSpPr>
        <p:spPr/>
        <p:txBody>
          <a:bodyPr/>
          <a:lstStyle/>
          <a:p>
            <a:r>
              <a:rPr lang="en-US" dirty="0" smtClean="0"/>
              <a:t>Vinyl windows</a:t>
            </a:r>
          </a:p>
          <a:p>
            <a:r>
              <a:rPr lang="en-US" dirty="0" smtClean="0"/>
              <a:t>Not modifying the window opening </a:t>
            </a:r>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20328785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 Preservation Guidelines</a:t>
            </a:r>
            <a:endParaRPr lang="en-US" dirty="0"/>
          </a:p>
        </p:txBody>
      </p:sp>
      <p:sp>
        <p:nvSpPr>
          <p:cNvPr id="3" name="Content Placeholder 2"/>
          <p:cNvSpPr>
            <a:spLocks noGrp="1"/>
          </p:cNvSpPr>
          <p:nvPr>
            <p:ph sz="half" idx="1"/>
          </p:nvPr>
        </p:nvSpPr>
        <p:spPr>
          <a:xfrm>
            <a:off x="457200" y="1600200"/>
            <a:ext cx="4038600" cy="4525963"/>
          </a:xfrm>
        </p:spPr>
        <p:txBody>
          <a:bodyPr numCol="1">
            <a:normAutofit fontScale="77500" lnSpcReduction="20000"/>
          </a:bodyPr>
          <a:lstStyle/>
          <a:p>
            <a:pPr marL="0" indent="0">
              <a:buNone/>
            </a:pPr>
            <a:r>
              <a:rPr lang="en-US" b="1" dirty="0"/>
              <a:t>Recommended: </a:t>
            </a:r>
          </a:p>
          <a:p>
            <a:r>
              <a:rPr lang="en-US" dirty="0" smtClean="0"/>
              <a:t>Retain and repair historic window sashes and frames</a:t>
            </a:r>
          </a:p>
          <a:p>
            <a:r>
              <a:rPr lang="en-US" dirty="0" smtClean="0"/>
              <a:t>Replace windows with the home’s original window material (e.g. wood for wood) </a:t>
            </a:r>
          </a:p>
          <a:p>
            <a:r>
              <a:rPr lang="en-US" dirty="0" smtClean="0"/>
              <a:t>Replacement windows should match originals as closely as possible</a:t>
            </a:r>
          </a:p>
          <a:p>
            <a:r>
              <a:rPr lang="en-US" dirty="0" smtClean="0"/>
              <a:t>Repair or install new storm windows</a:t>
            </a:r>
          </a:p>
          <a:p>
            <a:r>
              <a:rPr lang="en-US" dirty="0" smtClean="0"/>
              <a:t>Vinyl or aluminum products are allowed only at the rear of a house</a:t>
            </a:r>
            <a:endParaRPr lang="en-US" dirty="0"/>
          </a:p>
        </p:txBody>
      </p:sp>
      <p:sp>
        <p:nvSpPr>
          <p:cNvPr id="6" name="Content Placeholder 5"/>
          <p:cNvSpPr>
            <a:spLocks noGrp="1"/>
          </p:cNvSpPr>
          <p:nvPr>
            <p:ph sz="half" idx="2"/>
          </p:nvPr>
        </p:nvSpPr>
        <p:spPr>
          <a:xfrm>
            <a:off x="4648200" y="1600200"/>
            <a:ext cx="4038600" cy="4525963"/>
          </a:xfrm>
        </p:spPr>
        <p:txBody>
          <a:bodyPr>
            <a:normAutofit fontScale="77500" lnSpcReduction="20000"/>
          </a:bodyPr>
          <a:lstStyle/>
          <a:p>
            <a:pPr marL="0" indent="0">
              <a:buNone/>
            </a:pPr>
            <a:r>
              <a:rPr lang="en-US" b="1" dirty="0"/>
              <a:t>Not Recommended:</a:t>
            </a:r>
          </a:p>
          <a:p>
            <a:r>
              <a:rPr lang="en-US" dirty="0" smtClean="0"/>
              <a:t>Windows constructed of modern building materials, such as vinyl or aluminum on the front and side of homes</a:t>
            </a:r>
          </a:p>
          <a:p>
            <a:r>
              <a:rPr lang="en-US" dirty="0" smtClean="0"/>
              <a:t>Decreasing the size of the window opening</a:t>
            </a:r>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17915043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Guideline Prioritization</a:t>
            </a:r>
          </a:p>
        </p:txBody>
      </p:sp>
      <p:sp>
        <p:nvSpPr>
          <p:cNvPr id="3" name="Content Placeholder 2"/>
          <p:cNvSpPr>
            <a:spLocks noGrp="1"/>
          </p:cNvSpPr>
          <p:nvPr>
            <p:ph sz="half" idx="1"/>
          </p:nvPr>
        </p:nvSpPr>
        <p:spPr/>
        <p:txBody>
          <a:bodyPr>
            <a:normAutofit fontScale="70000" lnSpcReduction="20000"/>
          </a:bodyPr>
          <a:lstStyle/>
          <a:p>
            <a:pPr marL="514350" indent="-514350">
              <a:buFont typeface="+mj-lt"/>
              <a:buAutoNum type="arabicPeriod"/>
            </a:pPr>
            <a:r>
              <a:rPr lang="en-US" dirty="0"/>
              <a:t>Those features that face the street or face the alley where it intersects the street. Buildings on corner lots, lots which are located at the intersection of two streets, or at the intersection of a street and an alley, are considered to have two street faces.</a:t>
            </a:r>
          </a:p>
          <a:p>
            <a:pPr marL="514350" indent="-514350">
              <a:buFont typeface="+mj-lt"/>
              <a:buAutoNum type="arabicPeriod"/>
            </a:pPr>
            <a:r>
              <a:rPr lang="en-US" dirty="0"/>
              <a:t>Features on sides of buildings that are visible from the street but don’t directly face the street.</a:t>
            </a:r>
          </a:p>
          <a:p>
            <a:pPr marL="514350" indent="-514350">
              <a:buFont typeface="+mj-lt"/>
              <a:buAutoNum type="arabicPeriod"/>
            </a:pPr>
            <a:r>
              <a:rPr lang="en-US" dirty="0"/>
              <a:t>Other exterior features not in direct view from the street such as at the rear of buildings.</a:t>
            </a:r>
          </a:p>
          <a:p>
            <a:endParaRPr lang="en-US" dirty="0"/>
          </a:p>
        </p:txBody>
      </p:sp>
      <p:sp>
        <p:nvSpPr>
          <p:cNvPr id="5" name="Footer Placeholder 4"/>
          <p:cNvSpPr>
            <a:spLocks noGrp="1"/>
          </p:cNvSpPr>
          <p:nvPr>
            <p:ph type="ftr" sz="quarter" idx="3"/>
          </p:nvPr>
        </p:nvSpPr>
        <p:spPr/>
        <p:txBody>
          <a:bodyPr/>
          <a:lstStyle/>
          <a:p>
            <a:endParaRPr lang="en-US" dirty="0"/>
          </a:p>
        </p:txBody>
      </p:sp>
      <p:sp>
        <p:nvSpPr>
          <p:cNvPr id="6" name="Date Placeholder 5"/>
          <p:cNvSpPr>
            <a:spLocks noGrp="1"/>
          </p:cNvSpPr>
          <p:nvPr>
            <p:ph type="dt" sz="half" idx="10"/>
          </p:nvPr>
        </p:nvSpPr>
        <p:spPr/>
        <p:txBody>
          <a:bodyPr/>
          <a:lstStyle/>
          <a:p>
            <a:fld id="{0447C9AA-F1D7-9249-B56D-F477BA4F49BE}" type="datetime1">
              <a:rPr lang="en-US" smtClean="0"/>
              <a:t>4/24/2018</a:t>
            </a:fld>
            <a:endParaRPr lang="en-US" dirty="0"/>
          </a:p>
        </p:txBody>
      </p:sp>
      <p:pic>
        <p:nvPicPr>
          <p:cNvPr id="8" name="Content Placeholder 6"/>
          <p:cNvPicPr>
            <a:picLocks noChangeAspect="1"/>
          </p:cNvPicPr>
          <p:nvPr/>
        </p:nvPicPr>
        <p:blipFill rotWithShape="1">
          <a:blip r:embed="rId2">
            <a:extLst>
              <a:ext uri="{28A0092B-C50C-407E-A947-70E740481C1C}">
                <a14:useLocalDpi xmlns:a14="http://schemas.microsoft.com/office/drawing/2010/main" val="0"/>
              </a:ext>
            </a:extLst>
          </a:blip>
          <a:srcRect l="6318" t="5482" r="2852" b="2253"/>
          <a:stretch/>
        </p:blipFill>
        <p:spPr>
          <a:xfrm>
            <a:off x="4800600" y="1905000"/>
            <a:ext cx="3886149" cy="3413051"/>
          </a:xfrm>
          <a:prstGeom prst="rect">
            <a:avLst/>
          </a:prstGeom>
        </p:spPr>
      </p:pic>
    </p:spTree>
    <p:extLst>
      <p:ext uri="{BB962C8B-B14F-4D97-AF65-F5344CB8AC3E}">
        <p14:creationId xmlns:p14="http://schemas.microsoft.com/office/powerpoint/2010/main" val="16048145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HPC Role</a:t>
            </a:r>
            <a:endParaRPr lang="en-US" dirty="0"/>
          </a:p>
        </p:txBody>
      </p:sp>
      <p:sp>
        <p:nvSpPr>
          <p:cNvPr id="7" name="Content Placeholder 6"/>
          <p:cNvSpPr>
            <a:spLocks noGrp="1"/>
          </p:cNvSpPr>
          <p:nvPr>
            <p:ph idx="1"/>
          </p:nvPr>
        </p:nvSpPr>
        <p:spPr/>
        <p:txBody>
          <a:bodyPr>
            <a:normAutofit fontScale="85000" lnSpcReduction="20000"/>
          </a:bodyPr>
          <a:lstStyle/>
          <a:p>
            <a:r>
              <a:rPr lang="en-US" dirty="0" smtClean="0"/>
              <a:t>Apply Bulletin 15 from NPS (NRHP Criteria)</a:t>
            </a:r>
          </a:p>
          <a:p>
            <a:pPr marL="457200" lvl="1" indent="0">
              <a:buNone/>
            </a:pPr>
            <a:r>
              <a:rPr lang="en-US" u="sng" dirty="0" smtClean="0">
                <a:solidFill>
                  <a:srgbClr val="008E39"/>
                </a:solidFill>
                <a:latin typeface="Times New Roman" panose="02020603050405020304" pitchFamily="18" charset="0"/>
                <a:cs typeface="Times New Roman" panose="02020603050405020304" pitchFamily="18" charset="0"/>
              </a:rPr>
              <a:t>A. 	</a:t>
            </a:r>
            <a:r>
              <a:rPr lang="en-US" u="sng" dirty="0" smtClean="0">
                <a:latin typeface="Times New Roman" panose="02020603050405020304" pitchFamily="18" charset="0"/>
                <a:cs typeface="Times New Roman" panose="02020603050405020304" pitchFamily="18" charset="0"/>
              </a:rPr>
              <a:t>That </a:t>
            </a:r>
            <a:r>
              <a:rPr lang="en-US" u="sng" dirty="0">
                <a:latin typeface="Times New Roman" panose="02020603050405020304" pitchFamily="18" charset="0"/>
                <a:cs typeface="Times New Roman" panose="02020603050405020304" pitchFamily="18" charset="0"/>
              </a:rPr>
              <a:t>are associated with events that have made a significant contribution to the broad patterns of our history; or </a:t>
            </a:r>
          </a:p>
          <a:p>
            <a:pPr marL="457200" lvl="1" indent="0">
              <a:buNone/>
            </a:pPr>
            <a:r>
              <a:rPr lang="en-US" dirty="0" smtClean="0">
                <a:solidFill>
                  <a:srgbClr val="008E39"/>
                </a:solidFill>
                <a:latin typeface="Times New Roman" panose="02020603050405020304" pitchFamily="18" charset="0"/>
                <a:cs typeface="Times New Roman" panose="02020603050405020304" pitchFamily="18" charset="0"/>
              </a:rPr>
              <a:t>B. 	</a:t>
            </a:r>
            <a:r>
              <a:rPr lang="en-US" dirty="0" smtClean="0">
                <a:latin typeface="Times New Roman" panose="02020603050405020304" pitchFamily="18" charset="0"/>
                <a:cs typeface="Times New Roman" panose="02020603050405020304" pitchFamily="18" charset="0"/>
              </a:rPr>
              <a:t>That </a:t>
            </a:r>
            <a:r>
              <a:rPr lang="en-US" dirty="0">
                <a:latin typeface="Times New Roman" panose="02020603050405020304" pitchFamily="18" charset="0"/>
                <a:cs typeface="Times New Roman" panose="02020603050405020304" pitchFamily="18" charset="0"/>
              </a:rPr>
              <a:t>are associated with the lives of significant persons in or past; or </a:t>
            </a:r>
          </a:p>
          <a:p>
            <a:pPr marL="457200" lvl="1" indent="0">
              <a:buNone/>
            </a:pPr>
            <a:r>
              <a:rPr lang="en-US" u="sng" dirty="0" smtClean="0">
                <a:solidFill>
                  <a:srgbClr val="008E39"/>
                </a:solidFill>
                <a:latin typeface="Times New Roman" panose="02020603050405020304" pitchFamily="18" charset="0"/>
                <a:cs typeface="Times New Roman" panose="02020603050405020304" pitchFamily="18" charset="0"/>
              </a:rPr>
              <a:t>C. 	</a:t>
            </a:r>
            <a:r>
              <a:rPr lang="en-US" u="sng" dirty="0" smtClean="0">
                <a:latin typeface="Times New Roman" panose="02020603050405020304" pitchFamily="18" charset="0"/>
                <a:cs typeface="Times New Roman" panose="02020603050405020304" pitchFamily="18" charset="0"/>
              </a:rPr>
              <a:t>That </a:t>
            </a:r>
            <a:r>
              <a:rPr lang="en-US" u="sng" dirty="0">
                <a:latin typeface="Times New Roman" panose="02020603050405020304" pitchFamily="18" charset="0"/>
                <a:cs typeface="Times New Roman" panose="02020603050405020304" pitchFamily="18" charset="0"/>
              </a:rPr>
              <a:t>embody the distinctive characteristics of a type, period, or method of construction, or that represent the work of a master, or that possess high artistic values, or that represent a significant and distinguishable entity whose components may lack individual distinction; or </a:t>
            </a:r>
          </a:p>
          <a:p>
            <a:pPr marL="457200" lvl="1" indent="0">
              <a:buNone/>
            </a:pPr>
            <a:r>
              <a:rPr lang="en-US" dirty="0" smtClean="0">
                <a:solidFill>
                  <a:srgbClr val="008E39"/>
                </a:solidFill>
                <a:latin typeface="Times New Roman" panose="02020603050405020304" pitchFamily="18" charset="0"/>
                <a:cs typeface="Times New Roman" panose="02020603050405020304" pitchFamily="18" charset="0"/>
              </a:rPr>
              <a:t>D. 	</a:t>
            </a:r>
            <a:r>
              <a:rPr lang="en-US" dirty="0" smtClean="0">
                <a:latin typeface="Times New Roman" panose="02020603050405020304" pitchFamily="18" charset="0"/>
                <a:cs typeface="Times New Roman" panose="02020603050405020304" pitchFamily="18" charset="0"/>
              </a:rPr>
              <a:t>That </a:t>
            </a:r>
            <a:r>
              <a:rPr lang="en-US" dirty="0">
                <a:latin typeface="Times New Roman" panose="02020603050405020304" pitchFamily="18" charset="0"/>
                <a:cs typeface="Times New Roman" panose="02020603050405020304" pitchFamily="18" charset="0"/>
              </a:rPr>
              <a:t>have yielded or may be likely to yield, information important in history or prehistory</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3116826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Criteria for Decision</a:t>
            </a:r>
          </a:p>
        </p:txBody>
      </p:sp>
      <p:sp>
        <p:nvSpPr>
          <p:cNvPr id="7" name="Content Placeholder 6"/>
          <p:cNvSpPr>
            <a:spLocks noGrp="1"/>
          </p:cNvSpPr>
          <p:nvPr>
            <p:ph idx="1"/>
          </p:nvPr>
        </p:nvSpPr>
        <p:spPr/>
        <p:txBody>
          <a:bodyPr>
            <a:normAutofit fontScale="77500" lnSpcReduction="20000"/>
          </a:bodyPr>
          <a:lstStyle/>
          <a:p>
            <a:r>
              <a:rPr lang="en-US" dirty="0"/>
              <a:t>If any defining features of the building or structure as indicated, but not limited to those included on the Site Inventory Form(s) are proposed to be modified as a result of the proposal indicated on the application for Certificate.</a:t>
            </a:r>
          </a:p>
          <a:p>
            <a:r>
              <a:rPr lang="en-US" dirty="0"/>
              <a:t>If the proposal is consistent with the Guidelines for Cedar Rapids Historic Districts and/or the most recent edition of the Secretary of Interior's Standards for Rehabilitating Historic Buildings.</a:t>
            </a:r>
          </a:p>
          <a:p>
            <a:r>
              <a:rPr lang="en-US" dirty="0"/>
              <a:t>If the proposal mitigates adverse effects on the aesthetic, historic, or architectural significance of either the building or structure or of the local historic district or local historic landmark.</a:t>
            </a:r>
          </a:p>
          <a:p>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19151352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Analysis</a:t>
            </a:r>
          </a:p>
        </p:txBody>
      </p:sp>
      <p:sp>
        <p:nvSpPr>
          <p:cNvPr id="7" name="Content Placeholder 6"/>
          <p:cNvSpPr>
            <a:spLocks noGrp="1"/>
          </p:cNvSpPr>
          <p:nvPr>
            <p:ph idx="1"/>
          </p:nvPr>
        </p:nvSpPr>
        <p:spPr/>
        <p:txBody>
          <a:bodyPr/>
          <a:lstStyle/>
          <a:p>
            <a:r>
              <a:rPr lang="en-US" dirty="0" smtClean="0"/>
              <a:t>Windows should be assessed individually depending on priority of elevation. </a:t>
            </a:r>
          </a:p>
          <a:p>
            <a:r>
              <a:rPr lang="en-US" dirty="0" smtClean="0"/>
              <a:t>No window opening modifications as a mitigating factor. </a:t>
            </a:r>
          </a:p>
          <a:p>
            <a:endParaRPr lang="en-US" dirty="0" smtClean="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26701118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Actions</a:t>
            </a:r>
            <a:endParaRPr lang="en-US" dirty="0"/>
          </a:p>
        </p:txBody>
      </p:sp>
      <p:sp>
        <p:nvSpPr>
          <p:cNvPr id="3" name="Content Placeholder 2"/>
          <p:cNvSpPr>
            <a:spLocks noGrp="1"/>
          </p:cNvSpPr>
          <p:nvPr>
            <p:ph idx="1"/>
          </p:nvPr>
        </p:nvSpPr>
        <p:spPr/>
        <p:txBody>
          <a:bodyPr/>
          <a:lstStyle/>
          <a:p>
            <a:r>
              <a:rPr lang="en-US" dirty="0"/>
              <a:t>Approve as submitted; or</a:t>
            </a:r>
          </a:p>
          <a:p>
            <a:r>
              <a:rPr lang="en-US" dirty="0"/>
              <a:t>Approve with modifications agreeable to the applicant; or </a:t>
            </a:r>
          </a:p>
          <a:p>
            <a:r>
              <a:rPr lang="en-US" dirty="0"/>
              <a:t>Deny the application; or </a:t>
            </a:r>
          </a:p>
          <a:p>
            <a:r>
              <a:rPr lang="en-US" dirty="0"/>
              <a:t>Request additional information.</a:t>
            </a:r>
          </a:p>
          <a:p>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26126171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19812841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359 Garden Dr. SE</a:t>
            </a:r>
            <a:endParaRPr lang="en-US" dirty="0"/>
          </a:p>
        </p:txBody>
      </p:sp>
      <p:sp>
        <p:nvSpPr>
          <p:cNvPr id="2" name="Text Placeholder 1"/>
          <p:cNvSpPr>
            <a:spLocks noGrp="1"/>
          </p:cNvSpPr>
          <p:nvPr>
            <p:ph type="body" idx="1"/>
          </p:nvPr>
        </p:nvSpPr>
        <p:spPr/>
        <p:txBody>
          <a:bodyPr/>
          <a:lstStyle/>
          <a:p>
            <a:r>
              <a:rPr lang="en-US" dirty="0" smtClean="0"/>
              <a:t>Demolition Review</a:t>
            </a:r>
            <a:endParaRPr lang="en-US" dirty="0"/>
          </a:p>
        </p:txBody>
      </p:sp>
    </p:spTree>
    <p:extLst>
      <p:ext uri="{BB962C8B-B14F-4D97-AF65-F5344CB8AC3E}">
        <p14:creationId xmlns:p14="http://schemas.microsoft.com/office/powerpoint/2010/main" val="29026037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359 Garden Dr. SE</a:t>
            </a:r>
          </a:p>
        </p:txBody>
      </p:sp>
      <p:sp>
        <p:nvSpPr>
          <p:cNvPr id="2" name="Content Placeholder 1"/>
          <p:cNvSpPr>
            <a:spLocks noGrp="1"/>
          </p:cNvSpPr>
          <p:nvPr>
            <p:ph sz="half" idx="1"/>
          </p:nvPr>
        </p:nvSpPr>
        <p:spPr/>
        <p:txBody>
          <a:bodyPr>
            <a:normAutofit lnSpcReduction="10000"/>
          </a:bodyPr>
          <a:lstStyle/>
          <a:p>
            <a:r>
              <a:rPr lang="en-US" dirty="0" smtClean="0"/>
              <a:t>Accessory structure built in 1919</a:t>
            </a:r>
          </a:p>
          <a:p>
            <a:r>
              <a:rPr lang="en-US" dirty="0" smtClean="0"/>
              <a:t>Within area recommended for intensive survey </a:t>
            </a:r>
          </a:p>
          <a:p>
            <a:pPr lvl="1"/>
            <a:r>
              <a:rPr lang="en-US" dirty="0" smtClean="0"/>
              <a:t>Cedar Rapids Citywide Historic and Architectural Reconnaissance Survey</a:t>
            </a:r>
          </a:p>
          <a:p>
            <a:r>
              <a:rPr lang="en-US" dirty="0" smtClean="0"/>
              <a:t>Consider placing a 60-day hold</a:t>
            </a:r>
          </a:p>
        </p:txBody>
      </p:sp>
      <p:sp>
        <p:nvSpPr>
          <p:cNvPr id="10" name="Footer Placeholder 3"/>
          <p:cNvSpPr>
            <a:spLocks noGrp="1"/>
          </p:cNvSpPr>
          <p:nvPr>
            <p:ph type="ftr" sz="quarter" idx="3"/>
          </p:nvPr>
        </p:nvSpPr>
        <p:spPr/>
        <p:txBody>
          <a:bodyPr/>
          <a:lstStyle/>
          <a:p>
            <a:endParaRPr lang="en-US" dirty="0">
              <a:solidFill>
                <a:prstClr val="white"/>
              </a:solidFill>
            </a:endParaRPr>
          </a:p>
        </p:txBody>
      </p:sp>
      <p:sp>
        <p:nvSpPr>
          <p:cNvPr id="7" name="Date Placeholder 4"/>
          <p:cNvSpPr>
            <a:spLocks noGrp="1"/>
          </p:cNvSpPr>
          <p:nvPr>
            <p:ph type="dt" sz="half" idx="10"/>
          </p:nvPr>
        </p:nvSpPr>
        <p:spPr/>
        <p:txBody>
          <a:bodyPr/>
          <a:lstStyle/>
          <a:p>
            <a:fld id="{0447C9AA-F1D7-9249-B56D-F477BA4F49BE}" type="datetime1">
              <a:rPr lang="en-US" smtClean="0">
                <a:solidFill>
                  <a:prstClr val="white"/>
                </a:solidFill>
              </a:rPr>
              <a:pPr/>
              <a:t>4/24/2018</a:t>
            </a:fld>
            <a:endParaRPr lang="en-US" dirty="0">
              <a:solidFill>
                <a:prstClr val="white"/>
              </a:solidFill>
            </a:endParaRPr>
          </a:p>
        </p:txBody>
      </p:sp>
      <p:pic>
        <p:nvPicPr>
          <p:cNvPr id="3" name="Content Placeholder 2"/>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30017" t="6039" r="21774" b="7392"/>
          <a:stretch/>
        </p:blipFill>
        <p:spPr>
          <a:xfrm>
            <a:off x="4525108" y="1874837"/>
            <a:ext cx="4038600" cy="3276600"/>
          </a:xfrm>
        </p:spPr>
      </p:pic>
    </p:spTree>
    <p:extLst>
      <p:ext uri="{BB962C8B-B14F-4D97-AF65-F5344CB8AC3E}">
        <p14:creationId xmlns:p14="http://schemas.microsoft.com/office/powerpoint/2010/main" val="39958210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359 Garden Dr. SE</a:t>
            </a:r>
          </a:p>
        </p:txBody>
      </p:sp>
      <p:pic>
        <p:nvPicPr>
          <p:cNvPr id="2" name="Content Placeholder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25459182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359 Garden Dr. SE</a:t>
            </a:r>
          </a:p>
        </p:txBody>
      </p:sp>
      <p:sp>
        <p:nvSpPr>
          <p:cNvPr id="5" name="Footer Placeholder 4"/>
          <p:cNvSpPr>
            <a:spLocks noGrp="1"/>
          </p:cNvSpPr>
          <p:nvPr>
            <p:ph type="ftr" sz="quarter" idx="3"/>
          </p:nvPr>
        </p:nvSpPr>
        <p:spPr/>
        <p:txBody>
          <a:bodyPr/>
          <a:lstStyle/>
          <a:p>
            <a:endParaRPr lang="en-US" dirty="0"/>
          </a:p>
        </p:txBody>
      </p:sp>
      <p:sp>
        <p:nvSpPr>
          <p:cNvPr id="6" name="Date Placeholder 5"/>
          <p:cNvSpPr>
            <a:spLocks noGrp="1"/>
          </p:cNvSpPr>
          <p:nvPr>
            <p:ph type="dt" sz="half" idx="10"/>
          </p:nvPr>
        </p:nvSpPr>
        <p:spPr/>
        <p:txBody>
          <a:bodyPr/>
          <a:lstStyle/>
          <a:p>
            <a:fld id="{0447C9AA-F1D7-9249-B56D-F477BA4F49BE}" type="datetime1">
              <a:rPr lang="en-US" smtClean="0"/>
              <a:t>4/24/2018</a:t>
            </a:fld>
            <a:endParaRPr lang="en-US"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27083859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359 Garden Dr. SE</a:t>
            </a:r>
          </a:p>
        </p:txBody>
      </p:sp>
      <p:sp>
        <p:nvSpPr>
          <p:cNvPr id="2" name="Content Placeholder 1"/>
          <p:cNvSpPr>
            <a:spLocks noGrp="1"/>
          </p:cNvSpPr>
          <p:nvPr>
            <p:ph idx="1"/>
          </p:nvPr>
        </p:nvSpPr>
        <p:spPr/>
        <p:txBody>
          <a:bodyPr/>
          <a:lstStyle/>
          <a:p>
            <a:r>
              <a:rPr lang="en-US" dirty="0" smtClean="0"/>
              <a:t>Accessory structure in normal condition</a:t>
            </a:r>
          </a:p>
          <a:p>
            <a:r>
              <a:rPr lang="en-US" dirty="0" smtClean="0"/>
              <a:t>Area is recommended for intensive survey</a:t>
            </a:r>
          </a:p>
          <a:p>
            <a:r>
              <a:rPr lang="en-US" dirty="0" smtClean="0"/>
              <a:t>The </a:t>
            </a:r>
            <a:r>
              <a:rPr lang="en-US" dirty="0" err="1" smtClean="0"/>
              <a:t>Bever</a:t>
            </a:r>
            <a:r>
              <a:rPr lang="en-US" dirty="0" smtClean="0"/>
              <a:t> Park/Woods Additions ranked third on commission priority rank. </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33411389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4/24/2018</a:t>
            </a:fld>
            <a:endParaRPr lang="en-US" dirty="0"/>
          </a:p>
        </p:txBody>
      </p:sp>
      <p:grpSp>
        <p:nvGrpSpPr>
          <p:cNvPr id="9" name="Group 8"/>
          <p:cNvGrpSpPr/>
          <p:nvPr/>
        </p:nvGrpSpPr>
        <p:grpSpPr>
          <a:xfrm>
            <a:off x="1245374" y="648492"/>
            <a:ext cx="6759278" cy="4876800"/>
            <a:chOff x="0" y="0"/>
            <a:chExt cx="5598100" cy="4039006"/>
          </a:xfrm>
        </p:grpSpPr>
        <p:sp>
          <p:nvSpPr>
            <p:cNvPr id="10" name="Text Box 2"/>
            <p:cNvSpPr txBox="1">
              <a:spLocks noChangeArrowheads="1"/>
            </p:cNvSpPr>
            <p:nvPr/>
          </p:nvSpPr>
          <p:spPr bwMode="auto">
            <a:xfrm>
              <a:off x="871268" y="0"/>
              <a:ext cx="2768600" cy="637588"/>
            </a:xfrm>
            <a:prstGeom prst="rect">
              <a:avLst/>
            </a:prstGeom>
            <a:solidFill>
              <a:srgbClr val="1F497D"/>
            </a:solidFill>
            <a:ln w="25400" cap="flat" cmpd="sng" algn="ctr">
              <a:solidFill>
                <a:srgbClr val="1F497D"/>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a:solidFill>
                    <a:srgbClr val="FFFFFF"/>
                  </a:solidFill>
                  <a:latin typeface="Times New Roman"/>
                  <a:ea typeface="Calibri"/>
                  <a:cs typeface="Times New Roman"/>
                </a:rPr>
                <a:t>1. Determination of                                     Historic Significance</a:t>
              </a:r>
              <a:endParaRPr lang="en-US" sz="1100" kern="0">
                <a:solidFill>
                  <a:sysClr val="windowText" lastClr="000000"/>
                </a:solidFill>
                <a:latin typeface="Calibri"/>
                <a:ea typeface="Calibri"/>
                <a:cs typeface="Times New Roman"/>
              </a:endParaRPr>
            </a:p>
          </p:txBody>
        </p:sp>
        <p:sp>
          <p:nvSpPr>
            <p:cNvPr id="11" name="Text Box 2"/>
            <p:cNvSpPr txBox="1">
              <a:spLocks noChangeArrowheads="1"/>
            </p:cNvSpPr>
            <p:nvPr/>
          </p:nvSpPr>
          <p:spPr bwMode="auto">
            <a:xfrm>
              <a:off x="0" y="1259457"/>
              <a:ext cx="2354580" cy="629285"/>
            </a:xfrm>
            <a:prstGeom prst="rect">
              <a:avLst/>
            </a:prstGeom>
            <a:solidFill>
              <a:srgbClr val="9BBB59">
                <a:lumMod val="75000"/>
              </a:srgbClr>
            </a:solidFill>
            <a:ln w="25400" cap="flat" cmpd="sng" algn="ctr">
              <a:solidFill>
                <a:srgbClr val="9BBB59">
                  <a:lumMod val="75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dirty="0">
                  <a:solidFill>
                    <a:srgbClr val="FFFFFF"/>
                  </a:solidFill>
                  <a:latin typeface="Times New Roman"/>
                  <a:ea typeface="Calibri"/>
                  <a:cs typeface="Times New Roman"/>
                </a:rPr>
                <a:t>2a. Not Historically Significant</a:t>
              </a:r>
              <a:endParaRPr lang="en-US" sz="1100" kern="0" dirty="0">
                <a:solidFill>
                  <a:sysClr val="windowText" lastClr="000000"/>
                </a:solidFill>
                <a:latin typeface="Calibri"/>
                <a:ea typeface="Calibri"/>
                <a:cs typeface="Times New Roman"/>
              </a:endParaRPr>
            </a:p>
          </p:txBody>
        </p:sp>
        <p:sp>
          <p:nvSpPr>
            <p:cNvPr id="12" name="Text Box 2"/>
            <p:cNvSpPr txBox="1">
              <a:spLocks noChangeArrowheads="1"/>
            </p:cNvSpPr>
            <p:nvPr/>
          </p:nvSpPr>
          <p:spPr bwMode="auto">
            <a:xfrm>
              <a:off x="2518913" y="1259457"/>
              <a:ext cx="2354580" cy="629285"/>
            </a:xfrm>
            <a:prstGeom prst="rect">
              <a:avLst/>
            </a:prstGeom>
            <a:solidFill>
              <a:srgbClr val="EEECE1">
                <a:lumMod val="50000"/>
              </a:srgbClr>
            </a:solidFill>
            <a:ln w="25400" cap="flat" cmpd="sng" algn="ctr">
              <a:solidFill>
                <a:srgbClr val="EEECE1">
                  <a:lumMod val="50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500" b="1" kern="0">
                  <a:solidFill>
                    <a:srgbClr val="FFFFFF"/>
                  </a:solidFill>
                  <a:latin typeface="Times New Roman"/>
                  <a:ea typeface="Calibri"/>
                  <a:cs typeface="Times New Roman"/>
                </a:rPr>
                <a:t>2b. Historically Significant</a:t>
              </a:r>
              <a:endParaRPr lang="en-US" sz="1100" kern="0">
                <a:solidFill>
                  <a:sysClr val="windowText" lastClr="000000"/>
                </a:solidFill>
                <a:latin typeface="Calibri"/>
                <a:ea typeface="Calibri"/>
                <a:cs typeface="Times New Roman"/>
              </a:endParaRPr>
            </a:p>
          </p:txBody>
        </p:sp>
        <p:cxnSp>
          <p:nvCxnSpPr>
            <p:cNvPr id="13" name="Straight Arrow Connector 12"/>
            <p:cNvCxnSpPr/>
            <p:nvPr/>
          </p:nvCxnSpPr>
          <p:spPr>
            <a:xfrm>
              <a:off x="1043796" y="1949570"/>
              <a:ext cx="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4" name="Text Box 2"/>
            <p:cNvSpPr txBox="1">
              <a:spLocks noChangeArrowheads="1"/>
            </p:cNvSpPr>
            <p:nvPr/>
          </p:nvSpPr>
          <p:spPr bwMode="auto">
            <a:xfrm>
              <a:off x="267419" y="2510287"/>
              <a:ext cx="1543685" cy="370840"/>
            </a:xfrm>
            <a:prstGeom prst="rect">
              <a:avLst/>
            </a:prstGeom>
            <a:solidFill>
              <a:srgbClr val="9BBB59">
                <a:lumMod val="60000"/>
                <a:lumOff val="40000"/>
              </a:srgbClr>
            </a:solidFill>
            <a:ln w="25400" cap="flat" cmpd="sng" algn="ctr">
              <a:solidFill>
                <a:srgbClr val="9BBB59">
                  <a:lumMod val="60000"/>
                  <a:lumOff val="40000"/>
                </a:srgbClr>
              </a:solidFill>
              <a:prstDash val="solid"/>
              <a:headEnd/>
              <a:tailEnd/>
            </a:ln>
            <a:effectLst/>
          </p:spPr>
          <p:txBody>
            <a:bodyPr rot="0" vert="horz" wrap="square" lIns="91440" tIns="45720" rIns="91440" bIns="45720" anchor="t" anchorCtr="0">
              <a:noAutofit/>
            </a:bodyPr>
            <a:lstStyle/>
            <a:p>
              <a:pPr algn="ctr" eaLnBrk="1" fontAlgn="auto" hangingPunct="1">
                <a:lnSpc>
                  <a:spcPct val="115000"/>
                </a:lnSpc>
                <a:spcBef>
                  <a:spcPts val="0"/>
                </a:spcBef>
                <a:spcAft>
                  <a:spcPts val="1000"/>
                </a:spcAft>
                <a:defRPr/>
              </a:pPr>
              <a:r>
                <a:rPr lang="en-US" sz="1400" b="1" kern="0" dirty="0">
                  <a:solidFill>
                    <a:srgbClr val="FFFFFF"/>
                  </a:solidFill>
                  <a:latin typeface="Times New Roman"/>
                  <a:ea typeface="Calibri"/>
                  <a:cs typeface="Times New Roman"/>
                </a:rPr>
                <a:t>Release Property</a:t>
              </a:r>
              <a:endParaRPr lang="en-US" sz="1100" kern="0" dirty="0">
                <a:solidFill>
                  <a:sysClr val="windowText" lastClr="000000"/>
                </a:solidFill>
                <a:latin typeface="Calibri"/>
                <a:ea typeface="Calibri"/>
                <a:cs typeface="Times New Roman"/>
              </a:endParaRPr>
            </a:p>
          </p:txBody>
        </p:sp>
        <p:cxnSp>
          <p:nvCxnSpPr>
            <p:cNvPr id="15" name="Straight Arrow Connector 14"/>
            <p:cNvCxnSpPr/>
            <p:nvPr/>
          </p:nvCxnSpPr>
          <p:spPr>
            <a:xfrm flipH="1">
              <a:off x="3321170" y="1940944"/>
              <a:ext cx="40513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6" name="Text Box 2"/>
            <p:cNvSpPr txBox="1">
              <a:spLocks noChangeArrowheads="1"/>
            </p:cNvSpPr>
            <p:nvPr/>
          </p:nvSpPr>
          <p:spPr bwMode="auto">
            <a:xfrm>
              <a:off x="2389517" y="2501660"/>
              <a:ext cx="1543685" cy="1537346"/>
            </a:xfrm>
            <a:prstGeom prst="rect">
              <a:avLst/>
            </a:prstGeom>
            <a:solidFill>
              <a:srgbClr val="EEECE1">
                <a:lumMod val="75000"/>
              </a:srgbClr>
            </a:solidFill>
            <a:ln w="25400" cap="flat" cmpd="sng" algn="ctr">
              <a:solidFill>
                <a:srgbClr val="EEECE1">
                  <a:lumMod val="75000"/>
                </a:srgbClr>
              </a:solidFill>
              <a:prstDash val="solid"/>
              <a:headEnd/>
              <a:tailEnd/>
            </a:ln>
            <a:effectLst/>
          </p:spPr>
          <p:txBody>
            <a:bodyPr rot="0" vert="horz" wrap="square" lIns="91440" tIns="45720" rIns="91440" bIns="45720" anchor="t" anchorCtr="0">
              <a:noAutofit/>
            </a:bodyPr>
            <a:lstStyle/>
            <a:p>
              <a:pPr eaLnBrk="1" fontAlgn="auto" hangingPunct="1">
                <a:lnSpc>
                  <a:spcPct val="115000"/>
                </a:lnSpc>
                <a:spcBef>
                  <a:spcPts val="0"/>
                </a:spcBef>
                <a:spcAft>
                  <a:spcPts val="1000"/>
                </a:spcAft>
                <a:defRPr/>
              </a:pPr>
              <a:r>
                <a:rPr lang="en-US" sz="1400" b="1" kern="0" dirty="0">
                  <a:solidFill>
                    <a:srgbClr val="FFFFFF"/>
                  </a:solidFill>
                  <a:latin typeface="Times New Roman"/>
                  <a:ea typeface="Calibri"/>
                  <a:cs typeface="Times New Roman"/>
                </a:rPr>
                <a:t>60-day hold if HPC wishes to explore options (e.g. photo doc) with property owner </a:t>
              </a:r>
              <a:endParaRPr lang="en-US" sz="1100" kern="0" dirty="0">
                <a:solidFill>
                  <a:sysClr val="windowText" lastClr="000000"/>
                </a:solidFill>
                <a:latin typeface="Calibri"/>
                <a:ea typeface="Calibri"/>
                <a:cs typeface="Times New Roman"/>
              </a:endParaRPr>
            </a:p>
          </p:txBody>
        </p:sp>
        <p:cxnSp>
          <p:nvCxnSpPr>
            <p:cNvPr id="17" name="Straight Arrow Connector 16"/>
            <p:cNvCxnSpPr/>
            <p:nvPr/>
          </p:nvCxnSpPr>
          <p:spPr>
            <a:xfrm>
              <a:off x="3994030" y="1949570"/>
              <a:ext cx="52578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sp>
          <p:nvSpPr>
            <p:cNvPr id="18" name="Text Box 2"/>
            <p:cNvSpPr txBox="1">
              <a:spLocks noChangeArrowheads="1"/>
            </p:cNvSpPr>
            <p:nvPr/>
          </p:nvSpPr>
          <p:spPr bwMode="auto">
            <a:xfrm>
              <a:off x="4054415" y="2510287"/>
              <a:ext cx="1543685" cy="1052195"/>
            </a:xfrm>
            <a:prstGeom prst="rect">
              <a:avLst/>
            </a:prstGeom>
            <a:solidFill>
              <a:srgbClr val="EEECE1">
                <a:lumMod val="75000"/>
              </a:srgbClr>
            </a:solidFill>
            <a:ln w="25400" cap="flat" cmpd="sng" algn="ctr">
              <a:solidFill>
                <a:srgbClr val="EEECE1">
                  <a:lumMod val="75000"/>
                </a:srgbClr>
              </a:solidFill>
              <a:prstDash val="solid"/>
              <a:headEnd/>
              <a:tailEnd/>
            </a:ln>
            <a:effectLst/>
          </p:spPr>
          <p:txBody>
            <a:bodyPr rot="0" vert="horz" wrap="square" lIns="91440" tIns="45720" rIns="91440" bIns="45720" anchor="t" anchorCtr="0">
              <a:noAutofit/>
            </a:bodyPr>
            <a:lstStyle/>
            <a:p>
              <a:pPr eaLnBrk="1" fontAlgn="auto" hangingPunct="1">
                <a:lnSpc>
                  <a:spcPct val="115000"/>
                </a:lnSpc>
                <a:spcBef>
                  <a:spcPts val="0"/>
                </a:spcBef>
                <a:spcAft>
                  <a:spcPts val="1000"/>
                </a:spcAft>
                <a:defRPr/>
              </a:pPr>
              <a:r>
                <a:rPr lang="en-US" sz="1400" b="1" kern="0">
                  <a:solidFill>
                    <a:srgbClr val="FFFFFF"/>
                  </a:solidFill>
                  <a:latin typeface="Times New Roman"/>
                  <a:ea typeface="Calibri"/>
                  <a:cs typeface="Times New Roman"/>
                </a:rPr>
                <a:t>Release property if HPC does not wish to explore options </a:t>
              </a:r>
              <a:endParaRPr lang="en-US" sz="1100" kern="0">
                <a:solidFill>
                  <a:sysClr val="windowText" lastClr="000000"/>
                </a:solidFill>
                <a:latin typeface="Calibri"/>
                <a:ea typeface="Calibri"/>
                <a:cs typeface="Times New Roman"/>
              </a:endParaRPr>
            </a:p>
          </p:txBody>
        </p:sp>
        <p:cxnSp>
          <p:nvCxnSpPr>
            <p:cNvPr id="19" name="Straight Arrow Connector 18"/>
            <p:cNvCxnSpPr/>
            <p:nvPr/>
          </p:nvCxnSpPr>
          <p:spPr>
            <a:xfrm flipH="1">
              <a:off x="1354347" y="690113"/>
              <a:ext cx="40513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cxnSp>
          <p:nvCxnSpPr>
            <p:cNvPr id="20" name="Straight Arrow Connector 19"/>
            <p:cNvCxnSpPr/>
            <p:nvPr/>
          </p:nvCxnSpPr>
          <p:spPr>
            <a:xfrm>
              <a:off x="2751827" y="690113"/>
              <a:ext cx="525780" cy="527685"/>
            </a:xfrm>
            <a:prstGeom prst="straightConnector1">
              <a:avLst/>
            </a:prstGeom>
            <a:noFill/>
            <a:ln w="19050" cap="flat" cmpd="sng" algn="ctr">
              <a:solidFill>
                <a:sysClr val="windowText" lastClr="000000">
                  <a:lumMod val="75000"/>
                  <a:lumOff val="25000"/>
                </a:sysClr>
              </a:solidFill>
              <a:prstDash val="solid"/>
              <a:tailEnd type="arrow"/>
            </a:ln>
            <a:effectLst>
              <a:outerShdw blurRad="40000" dist="20000" dir="5400000" rotWithShape="0">
                <a:srgbClr val="000000">
                  <a:alpha val="38000"/>
                </a:srgbClr>
              </a:outerShdw>
            </a:effectLst>
          </p:spPr>
        </p:cxnSp>
      </p:grpSp>
    </p:spTree>
    <p:extLst>
      <p:ext uri="{BB962C8B-B14F-4D97-AF65-F5344CB8AC3E}">
        <p14:creationId xmlns:p14="http://schemas.microsoft.com/office/powerpoint/2010/main" val="4185238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Recommendation</a:t>
            </a:r>
            <a:endParaRPr lang="en-US" dirty="0"/>
          </a:p>
        </p:txBody>
      </p:sp>
      <p:sp>
        <p:nvSpPr>
          <p:cNvPr id="7" name="Content Placeholder 6"/>
          <p:cNvSpPr>
            <a:spLocks noGrp="1"/>
          </p:cNvSpPr>
          <p:nvPr>
            <p:ph idx="1"/>
          </p:nvPr>
        </p:nvSpPr>
        <p:spPr/>
        <p:txBody>
          <a:bodyPr/>
          <a:lstStyle/>
          <a:p>
            <a:r>
              <a:rPr lang="en-US" dirty="0" smtClean="0"/>
              <a:t>Concur with NRHP documentation Criteria A &amp; C are the most appropriate for this structure. </a:t>
            </a:r>
          </a:p>
          <a:p>
            <a:r>
              <a:rPr lang="en-US" dirty="0" smtClean="0"/>
              <a:t>Recommend to Council and SHPO structure be added to NRHP</a:t>
            </a:r>
            <a:endParaRPr lang="en-US" dirty="0"/>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24237349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09600" y="533400"/>
            <a:ext cx="8077200" cy="5592763"/>
          </a:xfrm>
        </p:spPr>
        <p:txBody>
          <a:bodyPr/>
          <a:lstStyle/>
          <a:p>
            <a:pPr marL="0" indent="0">
              <a:buNone/>
            </a:pPr>
            <a:r>
              <a:rPr lang="en-US" sz="2500" dirty="0">
                <a:latin typeface="Times New Roman" pitchFamily="18" charset="0"/>
                <a:cs typeface="Times New Roman" pitchFamily="18" charset="0"/>
              </a:rPr>
              <a:t>18.02(T) Cedar Rapids Municipal Code – Historic Significance:</a:t>
            </a:r>
          </a:p>
          <a:p>
            <a:pPr marL="169863" lvl="1" indent="0">
              <a:buNone/>
            </a:pPr>
            <a:r>
              <a:rPr lang="en-US" sz="2200" dirty="0">
                <a:latin typeface="Times New Roman" pitchFamily="18" charset="0"/>
                <a:cs typeface="Times New Roman" pitchFamily="18" charset="0"/>
              </a:rPr>
              <a:t>1. Associated with events that have made a significant contribution to the broad patterns of our history; or</a:t>
            </a:r>
          </a:p>
          <a:p>
            <a:pPr marL="169863" lvl="1" indent="0">
              <a:buNone/>
            </a:pPr>
            <a:r>
              <a:rPr lang="en-US" sz="2200" dirty="0">
                <a:latin typeface="Times New Roman" pitchFamily="18" charset="0"/>
                <a:cs typeface="Times New Roman" pitchFamily="18" charset="0"/>
              </a:rPr>
              <a:t>2. Associated with the lives of significant persons in our past; or</a:t>
            </a:r>
          </a:p>
          <a:p>
            <a:pPr marL="169863" lvl="1" indent="0">
              <a:buNone/>
            </a:pPr>
            <a:r>
              <a:rPr lang="en-US" sz="2200" dirty="0">
                <a:latin typeface="Times New Roman" pitchFamily="18" charset="0"/>
                <a:cs typeface="Times New Roman" pitchFamily="18" charset="0"/>
              </a:rPr>
              <a:t>3. Embodies the distinctive characteristics of a type, period, or method of construction, or represents the work of a master, or possesses high artistic values, or represents a significant and distinguishable entity whose components may lack individual distinction; or</a:t>
            </a:r>
          </a:p>
          <a:p>
            <a:pPr marL="169863" lvl="1" indent="0">
              <a:buNone/>
            </a:pPr>
            <a:r>
              <a:rPr lang="en-US" sz="2200" dirty="0">
                <a:latin typeface="Times New Roman" pitchFamily="18" charset="0"/>
                <a:cs typeface="Times New Roman" pitchFamily="18" charset="0"/>
              </a:rPr>
              <a:t>4. Yielded, or may be likely to yield, information important in history or prehistory.</a:t>
            </a:r>
          </a:p>
          <a:p>
            <a:endParaRPr lang="en-US" dirty="0"/>
          </a:p>
        </p:txBody>
      </p:sp>
      <p:sp>
        <p:nvSpPr>
          <p:cNvPr id="5" name="Footer Placeholder 4"/>
          <p:cNvSpPr>
            <a:spLocks noGrp="1"/>
          </p:cNvSpPr>
          <p:nvPr>
            <p:ph type="ftr" sz="quarter" idx="3"/>
          </p:nvPr>
        </p:nvSpPr>
        <p:spPr/>
        <p:txBody>
          <a:bodyPr/>
          <a:lstStyle/>
          <a:p>
            <a:endParaRPr lang="en-US" dirty="0"/>
          </a:p>
        </p:txBody>
      </p:sp>
      <p:sp>
        <p:nvSpPr>
          <p:cNvPr id="6" name="Date Placeholder 5"/>
          <p:cNvSpPr>
            <a:spLocks noGrp="1"/>
          </p:cNvSpPr>
          <p:nvPr>
            <p:ph type="dt" sz="half" idx="2"/>
          </p:nvPr>
        </p:nvSpPr>
        <p:spPr/>
        <p:txBody>
          <a:body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41967505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Historic Preservation Commission</a:t>
            </a:r>
            <a:endParaRPr lang="en-US" dirty="0"/>
          </a:p>
        </p:txBody>
      </p:sp>
      <p:sp>
        <p:nvSpPr>
          <p:cNvPr id="6" name="Text Placeholder 5"/>
          <p:cNvSpPr>
            <a:spLocks noGrp="1"/>
          </p:cNvSpPr>
          <p:nvPr>
            <p:ph type="body" sz="quarter" idx="10"/>
          </p:nvPr>
        </p:nvSpPr>
        <p:spPr/>
        <p:txBody>
          <a:bodyPr/>
          <a:lstStyle/>
          <a:p>
            <a:endParaRPr lang="en-US" dirty="0"/>
          </a:p>
        </p:txBody>
      </p:sp>
      <p:sp>
        <p:nvSpPr>
          <p:cNvPr id="2" name="TextBox 1"/>
          <p:cNvSpPr txBox="1"/>
          <p:nvPr/>
        </p:nvSpPr>
        <p:spPr>
          <a:xfrm>
            <a:off x="609600" y="4572000"/>
            <a:ext cx="3276600" cy="400110"/>
          </a:xfrm>
          <a:prstGeom prst="rect">
            <a:avLst/>
          </a:prstGeom>
          <a:noFill/>
        </p:spPr>
        <p:txBody>
          <a:bodyPr wrap="square" rtlCol="0">
            <a:spAutoFit/>
          </a:bodyPr>
          <a:lstStyle/>
          <a:p>
            <a:r>
              <a:rPr lang="en-US" sz="2000" dirty="0" smtClean="0">
                <a:solidFill>
                  <a:schemeClr val="accent1"/>
                </a:solidFill>
                <a:latin typeface="+mj-lt"/>
              </a:rPr>
              <a:t>Staff Liaison:</a:t>
            </a:r>
            <a:endParaRPr lang="en-US" sz="2000" dirty="0">
              <a:solidFill>
                <a:schemeClr val="accent1"/>
              </a:solidFill>
              <a:latin typeface="+mj-lt"/>
            </a:endParaRPr>
          </a:p>
        </p:txBody>
      </p:sp>
      <p:sp>
        <p:nvSpPr>
          <p:cNvPr id="7" name="TextBox 6"/>
          <p:cNvSpPr txBox="1"/>
          <p:nvPr/>
        </p:nvSpPr>
        <p:spPr>
          <a:xfrm>
            <a:off x="609600" y="5000463"/>
            <a:ext cx="2895600" cy="1107996"/>
          </a:xfrm>
          <a:prstGeom prst="rect">
            <a:avLst/>
          </a:prstGeom>
          <a:noFill/>
        </p:spPr>
        <p:txBody>
          <a:bodyPr wrap="square" rtlCol="0">
            <a:spAutoFit/>
          </a:bodyPr>
          <a:lstStyle/>
          <a:p>
            <a:r>
              <a:rPr lang="en-US" sz="1600" b="1" dirty="0">
                <a:solidFill>
                  <a:schemeClr val="bg1"/>
                </a:solidFill>
              </a:rPr>
              <a:t>Iván Gonzalez</a:t>
            </a:r>
            <a:endParaRPr lang="en-US" sz="1600" b="1" i="1" dirty="0">
              <a:solidFill>
                <a:schemeClr val="bg1"/>
              </a:solidFill>
            </a:endParaRPr>
          </a:p>
          <a:p>
            <a:r>
              <a:rPr lang="en-US" sz="1600" i="1" dirty="0">
                <a:solidFill>
                  <a:schemeClr val="bg1"/>
                </a:solidFill>
              </a:rPr>
              <a:t>Planner</a:t>
            </a:r>
            <a:endParaRPr lang="en-US" sz="1600" dirty="0">
              <a:solidFill>
                <a:schemeClr val="bg1"/>
              </a:solidFill>
            </a:endParaRPr>
          </a:p>
          <a:p>
            <a:r>
              <a:rPr lang="en-US" sz="1600" dirty="0">
                <a:solidFill>
                  <a:schemeClr val="bg1"/>
                </a:solidFill>
              </a:rPr>
              <a:t>i.gonzalez@cedar-rapids.org</a:t>
            </a:r>
            <a:endParaRPr lang="en-US" sz="1600" dirty="0">
              <a:solidFill>
                <a:schemeClr val="accent1"/>
              </a:solidFill>
            </a:endParaRPr>
          </a:p>
          <a:p>
            <a:r>
              <a:rPr lang="en-US" sz="1600" dirty="0">
                <a:solidFill>
                  <a:schemeClr val="bg1"/>
                </a:solidFill>
              </a:rPr>
              <a:t>319.286.5428</a:t>
            </a:r>
          </a:p>
        </p:txBody>
      </p:sp>
      <p:sp>
        <p:nvSpPr>
          <p:cNvPr id="8" name="TextBox 7"/>
          <p:cNvSpPr txBox="1"/>
          <p:nvPr/>
        </p:nvSpPr>
        <p:spPr>
          <a:xfrm>
            <a:off x="3581400" y="5000463"/>
            <a:ext cx="2895600" cy="1077218"/>
          </a:xfrm>
          <a:prstGeom prst="rect">
            <a:avLst/>
          </a:prstGeom>
          <a:noFill/>
        </p:spPr>
        <p:txBody>
          <a:bodyPr wrap="square" rtlCol="0">
            <a:spAutoFit/>
          </a:bodyPr>
          <a:lstStyle/>
          <a:p>
            <a:r>
              <a:rPr lang="en-US" sz="1600" b="1" dirty="0" smtClean="0">
                <a:solidFill>
                  <a:schemeClr val="bg1"/>
                </a:solidFill>
              </a:rPr>
              <a:t>William Micheel</a:t>
            </a:r>
            <a:endParaRPr lang="en-US" sz="1600" b="1" i="1" dirty="0">
              <a:solidFill>
                <a:schemeClr val="bg1"/>
              </a:solidFill>
            </a:endParaRPr>
          </a:p>
          <a:p>
            <a:r>
              <a:rPr lang="en-US" sz="1600" i="1" dirty="0" smtClean="0">
                <a:solidFill>
                  <a:schemeClr val="bg1"/>
                </a:solidFill>
              </a:rPr>
              <a:t>Comm. Dev. Assistant Director </a:t>
            </a:r>
            <a:endParaRPr lang="en-US" sz="1600" dirty="0">
              <a:solidFill>
                <a:schemeClr val="bg1"/>
              </a:solidFill>
            </a:endParaRPr>
          </a:p>
          <a:p>
            <a:r>
              <a:rPr lang="en-US" sz="1600" dirty="0" smtClean="0">
                <a:solidFill>
                  <a:schemeClr val="bg1"/>
                </a:solidFill>
              </a:rPr>
              <a:t>w.micheel@cedar-rapids.org</a:t>
            </a:r>
            <a:endParaRPr lang="en-US" sz="1600" dirty="0">
              <a:solidFill>
                <a:schemeClr val="accent1"/>
              </a:solidFill>
            </a:endParaRPr>
          </a:p>
          <a:p>
            <a:r>
              <a:rPr lang="en-US" sz="1600" dirty="0" smtClean="0">
                <a:solidFill>
                  <a:schemeClr val="bg1"/>
                </a:solidFill>
              </a:rPr>
              <a:t>319.286.5045</a:t>
            </a:r>
            <a:endParaRPr lang="en-US" sz="1600" dirty="0">
              <a:solidFill>
                <a:schemeClr val="bg1"/>
              </a:solidFill>
            </a:endParaRPr>
          </a:p>
        </p:txBody>
      </p:sp>
    </p:spTree>
    <p:extLst>
      <p:ext uri="{BB962C8B-B14F-4D97-AF65-F5344CB8AC3E}">
        <p14:creationId xmlns:p14="http://schemas.microsoft.com/office/powerpoint/2010/main" val="40945508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2"/>
          </p:nvPr>
        </p:nvSpPr>
        <p:spPr/>
        <p:txBody>
          <a:bodyPr/>
          <a:lstStyle/>
          <a:p>
            <a:fld id="{0447C9AA-F1D7-9249-B56D-F477BA4F49BE}" type="datetime1">
              <a:rPr lang="en-US" smtClean="0"/>
              <a:t>4/24/2018</a:t>
            </a:fld>
            <a:endParaRPr lang="en-US" dirty="0"/>
          </a:p>
        </p:txBody>
      </p:sp>
    </p:spTree>
    <p:extLst>
      <p:ext uri="{BB962C8B-B14F-4D97-AF65-F5344CB8AC3E}">
        <p14:creationId xmlns:p14="http://schemas.microsoft.com/office/powerpoint/2010/main" val="2726186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1638 3</a:t>
            </a:r>
            <a:r>
              <a:rPr lang="en-US" baseline="30000" dirty="0" smtClean="0"/>
              <a:t>rd</a:t>
            </a:r>
            <a:r>
              <a:rPr lang="en-US" dirty="0" smtClean="0"/>
              <a:t> Ave SE</a:t>
            </a:r>
            <a:endParaRPr lang="en-US" dirty="0"/>
          </a:p>
        </p:txBody>
      </p:sp>
      <p:sp>
        <p:nvSpPr>
          <p:cNvPr id="2" name="Text Placeholder 1"/>
          <p:cNvSpPr>
            <a:spLocks noGrp="1"/>
          </p:cNvSpPr>
          <p:nvPr>
            <p:ph type="body" idx="1"/>
          </p:nvPr>
        </p:nvSpPr>
        <p:spPr/>
        <p:txBody>
          <a:bodyPr/>
          <a:lstStyle/>
          <a:p>
            <a:r>
              <a:rPr lang="en-US" dirty="0" smtClean="0"/>
              <a:t>Certificate of Appropriateness </a:t>
            </a:r>
            <a:endParaRPr lang="en-US" dirty="0"/>
          </a:p>
        </p:txBody>
      </p:sp>
    </p:spTree>
    <p:extLst>
      <p:ext uri="{BB962C8B-B14F-4D97-AF65-F5344CB8AC3E}">
        <p14:creationId xmlns:p14="http://schemas.microsoft.com/office/powerpoint/2010/main" val="30161888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Project Description</a:t>
            </a:r>
            <a:endParaRPr lang="en-US" dirty="0"/>
          </a:p>
        </p:txBody>
      </p:sp>
      <p:sp>
        <p:nvSpPr>
          <p:cNvPr id="2" name="Content Placeholder 1"/>
          <p:cNvSpPr>
            <a:spLocks noGrp="1"/>
          </p:cNvSpPr>
          <p:nvPr>
            <p:ph sz="half" idx="1"/>
          </p:nvPr>
        </p:nvSpPr>
        <p:spPr/>
        <p:txBody>
          <a:bodyPr>
            <a:normAutofit/>
          </a:bodyPr>
          <a:lstStyle/>
          <a:p>
            <a:r>
              <a:rPr lang="en-US" dirty="0"/>
              <a:t>Construction of a new single-family home and detached accessory structure (garage)</a:t>
            </a:r>
          </a:p>
          <a:p>
            <a:r>
              <a:rPr lang="en-US" dirty="0" smtClean="0"/>
              <a:t>Two story structure</a:t>
            </a:r>
          </a:p>
          <a:p>
            <a:r>
              <a:rPr lang="en-US" dirty="0" smtClean="0"/>
              <a:t>1638 3</a:t>
            </a:r>
            <a:r>
              <a:rPr lang="en-US" baseline="30000" dirty="0" smtClean="0"/>
              <a:t>rd</a:t>
            </a:r>
            <a:r>
              <a:rPr lang="en-US" dirty="0" smtClean="0"/>
              <a:t> Ave SE</a:t>
            </a:r>
          </a:p>
        </p:txBody>
      </p:sp>
      <p:sp>
        <p:nvSpPr>
          <p:cNvPr id="10" name="Footer Placeholder 3"/>
          <p:cNvSpPr>
            <a:spLocks noGrp="1"/>
          </p:cNvSpPr>
          <p:nvPr>
            <p:ph type="ftr" sz="quarter" idx="3"/>
          </p:nvPr>
        </p:nvSpPr>
        <p:spPr/>
        <p:txBody>
          <a:bodyPr/>
          <a:lstStyle/>
          <a:p>
            <a:endParaRPr lang="en-US" dirty="0">
              <a:solidFill>
                <a:prstClr val="white"/>
              </a:solidFill>
            </a:endParaRPr>
          </a:p>
        </p:txBody>
      </p:sp>
      <p:sp>
        <p:nvSpPr>
          <p:cNvPr id="7" name="Date Placeholder 4"/>
          <p:cNvSpPr>
            <a:spLocks noGrp="1"/>
          </p:cNvSpPr>
          <p:nvPr>
            <p:ph type="dt" sz="half" idx="10"/>
          </p:nvPr>
        </p:nvSpPr>
        <p:spPr/>
        <p:txBody>
          <a:bodyPr/>
          <a:lstStyle/>
          <a:p>
            <a:fld id="{0447C9AA-F1D7-9249-B56D-F477BA4F49BE}" type="datetime1">
              <a:rPr lang="en-US" smtClean="0">
                <a:solidFill>
                  <a:prstClr val="white"/>
                </a:solidFill>
              </a:rPr>
              <a:pPr/>
              <a:t>4/24/2018</a:t>
            </a:fld>
            <a:endParaRPr lang="en-US" dirty="0">
              <a:solidFill>
                <a:prstClr val="white"/>
              </a:solidFill>
            </a:endParaRPr>
          </a:p>
        </p:txBody>
      </p:sp>
      <p:pic>
        <p:nvPicPr>
          <p:cNvPr id="3" name="Content Placeholder 2"/>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27600" t="4190" r="21958" b="3640"/>
          <a:stretch/>
        </p:blipFill>
        <p:spPr>
          <a:xfrm>
            <a:off x="4648200" y="1752600"/>
            <a:ext cx="4038600" cy="3352800"/>
          </a:xfrm>
        </p:spPr>
      </p:pic>
    </p:spTree>
    <p:extLst>
      <p:ext uri="{BB962C8B-B14F-4D97-AF65-F5344CB8AC3E}">
        <p14:creationId xmlns:p14="http://schemas.microsoft.com/office/powerpoint/2010/main" val="40354950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1638 3</a:t>
            </a:r>
            <a:r>
              <a:rPr lang="en-US" baseline="30000" dirty="0"/>
              <a:t>rd</a:t>
            </a:r>
            <a:r>
              <a:rPr lang="en-US" dirty="0"/>
              <a:t> Ave SE</a:t>
            </a:r>
          </a:p>
        </p:txBody>
      </p:sp>
      <p:sp>
        <p:nvSpPr>
          <p:cNvPr id="4" name="Footer Placeholder 3"/>
          <p:cNvSpPr>
            <a:spLocks noGrp="1"/>
          </p:cNvSpPr>
          <p:nvPr>
            <p:ph type="ftr" sz="quarter" idx="3"/>
          </p:nvPr>
        </p:nvSpPr>
        <p:spPr/>
        <p:txBody>
          <a:bodyPr/>
          <a:lstStyle/>
          <a:p>
            <a:endParaRPr lang="en-US" dirty="0"/>
          </a:p>
        </p:txBody>
      </p:sp>
      <p:sp>
        <p:nvSpPr>
          <p:cNvPr id="5" name="Date Placeholder 4"/>
          <p:cNvSpPr>
            <a:spLocks noGrp="1"/>
          </p:cNvSpPr>
          <p:nvPr>
            <p:ph type="dt" sz="half" idx="10"/>
          </p:nvPr>
        </p:nvSpPr>
        <p:spPr/>
        <p:txBody>
          <a:bodyPr/>
          <a:lstStyle/>
          <a:p>
            <a:fld id="{0447C9AA-F1D7-9249-B56D-F477BA4F49BE}" type="datetime1">
              <a:rPr lang="en-US" smtClean="0"/>
              <a:t>4/24/2018</a:t>
            </a:fld>
            <a:endParaRPr lang="en-US"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60838" y="2133600"/>
            <a:ext cx="4296835" cy="3215481"/>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57673" y="2157412"/>
            <a:ext cx="4223808" cy="3167856"/>
          </a:xfrm>
        </p:spPr>
      </p:pic>
    </p:spTree>
    <p:extLst>
      <p:ext uri="{BB962C8B-B14F-4D97-AF65-F5344CB8AC3E}">
        <p14:creationId xmlns:p14="http://schemas.microsoft.com/office/powerpoint/2010/main" val="2661329239"/>
      </p:ext>
    </p:extLst>
  </p:cSld>
  <p:clrMapOvr>
    <a:masterClrMapping/>
  </p:clrMapOvr>
  <p:timing>
    <p:tnLst>
      <p:par>
        <p:cTn id="1" dur="indefinite" restart="never" nodeType="tmRoot"/>
      </p:par>
    </p:tnLst>
  </p:timing>
</p:sld>
</file>

<file path=ppt/theme/theme1.xml><?xml version="1.0" encoding="utf-8"?>
<a:theme xmlns:a="http://schemas.openxmlformats.org/drawingml/2006/main" name="City of CR Presentation Template">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3_Interior_Tree">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4_Interior_Blank">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erior_Tree">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nterior_Blank">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losing">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Interior_Tree">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Interior_Blank">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Interior_Blank">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Interior_Tree">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Interior_Blank">
  <a:themeElements>
    <a:clrScheme name="CR Presentation">
      <a:dk1>
        <a:srgbClr val="393939"/>
      </a:dk1>
      <a:lt1>
        <a:sysClr val="window" lastClr="FFFFFF"/>
      </a:lt1>
      <a:dk2>
        <a:srgbClr val="00853F"/>
      </a:dk2>
      <a:lt2>
        <a:srgbClr val="E6E6E6"/>
      </a:lt2>
      <a:accent1>
        <a:srgbClr val="00B456"/>
      </a:accent1>
      <a:accent2>
        <a:srgbClr val="0075B4"/>
      </a:accent2>
      <a:accent3>
        <a:srgbClr val="89C649"/>
      </a:accent3>
      <a:accent4>
        <a:srgbClr val="40535E"/>
      </a:accent4>
      <a:accent5>
        <a:srgbClr val="00853F"/>
      </a:accent5>
      <a:accent6>
        <a:srgbClr val="F6BB1C"/>
      </a:accent6>
      <a:hlink>
        <a:srgbClr val="0075B4"/>
      </a:hlink>
      <a:folHlink>
        <a:srgbClr val="7F7F7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A1FC339569022449FE879543696C144" ma:contentTypeVersion="2" ma:contentTypeDescription="Create a new document." ma:contentTypeScope="" ma:versionID="3605ebbeabd0b881c63cace1cd274127">
  <xsd:schema xmlns:xsd="http://www.w3.org/2001/XMLSchema" xmlns:xs="http://www.w3.org/2001/XMLSchema" xmlns:p="http://schemas.microsoft.com/office/2006/metadata/properties" xmlns:ns1="http://schemas.microsoft.com/sharepoint/v3" targetNamespace="http://schemas.microsoft.com/office/2006/metadata/properties" ma:root="true" ma:fieldsID="6f9746fe128b0ca74698fd9d7c13d39e"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4D0C5F07-6CF3-48CB-9F81-6CEE2947A90E}">
  <ds:schemaRefs>
    <ds:schemaRef ds:uri="http://schemas.microsoft.com/sharepoint/v3/contenttype/forms"/>
  </ds:schemaRefs>
</ds:datastoreItem>
</file>

<file path=customXml/itemProps2.xml><?xml version="1.0" encoding="utf-8"?>
<ds:datastoreItem xmlns:ds="http://schemas.openxmlformats.org/officeDocument/2006/customXml" ds:itemID="{96F3B1A4-3DA7-4946-87B5-BBB06CE919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1226A30-D92C-4CA6-BE89-4A596CC160E5}">
  <ds:schemaRefs>
    <ds:schemaRef ds:uri="http://schemas.microsoft.com/office/infopath/2007/PartnerControls"/>
    <ds:schemaRef ds:uri="http://schemas.microsoft.com/office/2006/documentManagement/types"/>
    <ds:schemaRef ds:uri="http://schemas.microsoft.com/office/2006/metadata/properties"/>
    <ds:schemaRef ds:uri="http://schemas.microsoft.com/sharepoint/v3"/>
    <ds:schemaRef ds:uri="http://purl.org/dc/terms/"/>
    <ds:schemaRef ds:uri="http://schemas.openxmlformats.org/package/2006/metadata/core-properties"/>
    <ds:schemaRef ds:uri="http://purl.org/dc/dcmitype/"/>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City of CR Presentation Template</Template>
  <TotalTime>4211</TotalTime>
  <Words>1600</Words>
  <Application>Microsoft Office PowerPoint</Application>
  <PresentationFormat>On-screen Show (4:3)</PresentationFormat>
  <Paragraphs>244</Paragraphs>
  <Slides>51</Slides>
  <Notes>0</Notes>
  <HiddenSlides>0</HiddenSlides>
  <MMClips>0</MMClips>
  <ScaleCrop>false</ScaleCrop>
  <HeadingPairs>
    <vt:vector size="6" baseType="variant">
      <vt:variant>
        <vt:lpstr>Fonts Used</vt:lpstr>
      </vt:variant>
      <vt:variant>
        <vt:i4>6</vt:i4>
      </vt:variant>
      <vt:variant>
        <vt:lpstr>Theme</vt:lpstr>
      </vt:variant>
      <vt:variant>
        <vt:i4>11</vt:i4>
      </vt:variant>
      <vt:variant>
        <vt:lpstr>Slide Titles</vt:lpstr>
      </vt:variant>
      <vt:variant>
        <vt:i4>51</vt:i4>
      </vt:variant>
    </vt:vector>
  </HeadingPairs>
  <TitlesOfParts>
    <vt:vector size="68" baseType="lpstr">
      <vt:lpstr>Arial</vt:lpstr>
      <vt:lpstr>Calibri</vt:lpstr>
      <vt:lpstr>Cambria</vt:lpstr>
      <vt:lpstr>Corbel</vt:lpstr>
      <vt:lpstr>Times New Roman</vt:lpstr>
      <vt:lpstr>Wingdings</vt:lpstr>
      <vt:lpstr>City of CR Presentation Template</vt:lpstr>
      <vt:lpstr>Interior_Tree</vt:lpstr>
      <vt:lpstr>Interior_Blank</vt:lpstr>
      <vt:lpstr>Closing</vt:lpstr>
      <vt:lpstr>1_Interior_Tree</vt:lpstr>
      <vt:lpstr>1_Interior_Blank</vt:lpstr>
      <vt:lpstr>2_Interior_Blank</vt:lpstr>
      <vt:lpstr>2_Interior_Tree</vt:lpstr>
      <vt:lpstr>3_Interior_Blank</vt:lpstr>
      <vt:lpstr>3_Interior_Tree</vt:lpstr>
      <vt:lpstr>4_Interior_Blank</vt:lpstr>
      <vt:lpstr>Historic Preservation Commission </vt:lpstr>
      <vt:lpstr>National Register Nomination</vt:lpstr>
      <vt:lpstr>Shores Mueller Company </vt:lpstr>
      <vt:lpstr>HPC Role</vt:lpstr>
      <vt:lpstr>Recommendation</vt:lpstr>
      <vt:lpstr>PowerPoint Presentation</vt:lpstr>
      <vt:lpstr>1638 3rd Ave SE</vt:lpstr>
      <vt:lpstr>Project Description</vt:lpstr>
      <vt:lpstr>1638 3rd Ave SE</vt:lpstr>
      <vt:lpstr>1638 3rd Ave SE</vt:lpstr>
      <vt:lpstr>Materials</vt:lpstr>
      <vt:lpstr>Historic District Guidelines Streetscapes</vt:lpstr>
      <vt:lpstr>SOI Standards for Rehabilitation</vt:lpstr>
      <vt:lpstr>Analysis</vt:lpstr>
      <vt:lpstr>Analysis</vt:lpstr>
      <vt:lpstr>Recommendation</vt:lpstr>
      <vt:lpstr>Actions</vt:lpstr>
      <vt:lpstr>PowerPoint Presentation</vt:lpstr>
      <vt:lpstr>1714 Blake Blvd SE</vt:lpstr>
      <vt:lpstr>Project Description</vt:lpstr>
      <vt:lpstr>1714 Blake Blvd SE</vt:lpstr>
      <vt:lpstr>1714 Blake Blvd SE</vt:lpstr>
      <vt:lpstr>1714 Blake Blvd SE</vt:lpstr>
      <vt:lpstr>Materials</vt:lpstr>
      <vt:lpstr>Additions Guidelines</vt:lpstr>
      <vt:lpstr>Accessory Buildings Guidelines</vt:lpstr>
      <vt:lpstr>Guideline Prioritization</vt:lpstr>
      <vt:lpstr>Criteria for Decision</vt:lpstr>
      <vt:lpstr>Analysis</vt:lpstr>
      <vt:lpstr>Actions</vt:lpstr>
      <vt:lpstr>PowerPoint Presentation</vt:lpstr>
      <vt:lpstr>1416 3rd Ave SE</vt:lpstr>
      <vt:lpstr>Project Description</vt:lpstr>
      <vt:lpstr>1416 3rd Ave SE</vt:lpstr>
      <vt:lpstr>1416 3rd Ave SE</vt:lpstr>
      <vt:lpstr>1416 3rd Ave SE</vt:lpstr>
      <vt:lpstr>Materials</vt:lpstr>
      <vt:lpstr>Historic Preservation Guidelines</vt:lpstr>
      <vt:lpstr>Guideline Prioritization</vt:lpstr>
      <vt:lpstr>Criteria for Decision</vt:lpstr>
      <vt:lpstr>Analysis</vt:lpstr>
      <vt:lpstr>Actions</vt:lpstr>
      <vt:lpstr>PowerPoint Presentation</vt:lpstr>
      <vt:lpstr>359 Garden Dr. SE</vt:lpstr>
      <vt:lpstr>359 Garden Dr. SE</vt:lpstr>
      <vt:lpstr>359 Garden Dr. SE</vt:lpstr>
      <vt:lpstr>359 Garden Dr. SE</vt:lpstr>
      <vt:lpstr>359 Garden Dr. SE</vt:lpstr>
      <vt:lpstr>PowerPoint Presentation</vt:lpstr>
      <vt:lpstr>PowerPoint Presentation</vt:lpstr>
      <vt:lpstr>Historic Preservation Commission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Gonzalez, Ivan G.</dc:creator>
  <cp:lastModifiedBy>Gonzalez, Ivan G.</cp:lastModifiedBy>
  <cp:revision>117</cp:revision>
  <dcterms:created xsi:type="dcterms:W3CDTF">2017-11-13T22:17:20Z</dcterms:created>
  <dcterms:modified xsi:type="dcterms:W3CDTF">2018-04-24T21:34:37Z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0x010100FA1FC339569022449FE879543696C144</vt:lpwstr>
  </property>
</Properties>
</file>