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2" r:id="rId6"/>
    <p:sldMasterId id="2147483692" r:id="rId7"/>
    <p:sldMasterId id="2147483695" r:id="rId8"/>
    <p:sldMasterId id="2147483704" r:id="rId9"/>
    <p:sldMasterId id="2147483713" r:id="rId10"/>
    <p:sldMasterId id="2147483722" r:id="rId11"/>
    <p:sldMasterId id="2147483731" r:id="rId12"/>
    <p:sldMasterId id="2147483740" r:id="rId13"/>
    <p:sldMasterId id="2147483749" r:id="rId14"/>
  </p:sldMasterIdLst>
  <p:notesMasterIdLst>
    <p:notesMasterId r:id="rId47"/>
  </p:notesMasterIdLst>
  <p:handoutMasterIdLst>
    <p:handoutMasterId r:id="rId48"/>
  </p:handoutMasterIdLst>
  <p:sldIdLst>
    <p:sldId id="256" r:id="rId15"/>
    <p:sldId id="416" r:id="rId16"/>
    <p:sldId id="283" r:id="rId17"/>
    <p:sldId id="284" r:id="rId18"/>
    <p:sldId id="341" r:id="rId19"/>
    <p:sldId id="423" r:id="rId20"/>
    <p:sldId id="343" r:id="rId21"/>
    <p:sldId id="344" r:id="rId22"/>
    <p:sldId id="345" r:id="rId23"/>
    <p:sldId id="349" r:id="rId24"/>
    <p:sldId id="350" r:id="rId25"/>
    <p:sldId id="351" r:id="rId26"/>
    <p:sldId id="353" r:id="rId27"/>
    <p:sldId id="354" r:id="rId28"/>
    <p:sldId id="355" r:id="rId29"/>
    <p:sldId id="404" r:id="rId30"/>
    <p:sldId id="424" r:id="rId31"/>
    <p:sldId id="425" r:id="rId32"/>
    <p:sldId id="426" r:id="rId33"/>
    <p:sldId id="427" r:id="rId34"/>
    <p:sldId id="428" r:id="rId35"/>
    <p:sldId id="429" r:id="rId36"/>
    <p:sldId id="430" r:id="rId37"/>
    <p:sldId id="431" r:id="rId38"/>
    <p:sldId id="433" r:id="rId39"/>
    <p:sldId id="434" r:id="rId40"/>
    <p:sldId id="435" r:id="rId41"/>
    <p:sldId id="440" r:id="rId42"/>
    <p:sldId id="441" r:id="rId43"/>
    <p:sldId id="442" r:id="rId44"/>
    <p:sldId id="443" r:id="rId45"/>
    <p:sldId id="26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39"/>
    <a:srgbClr val="00B456"/>
    <a:srgbClr val="269E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94700" autoAdjust="0"/>
  </p:normalViewPr>
  <p:slideViewPr>
    <p:cSldViewPr>
      <p:cViewPr varScale="1">
        <p:scale>
          <a:sx n="83" d="100"/>
          <a:sy n="83" d="100"/>
        </p:scale>
        <p:origin x="114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1E3B4-6417-8B4B-B795-AA9BE804F4F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43353-D6DE-8D40-9A74-9B19956FC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735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DFC58-1D98-CA47-BC75-F5B3FA40F3BD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BF6F1-0B67-7A42-9EF6-CC231C94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64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0400"/>
            <a:ext cx="6553200" cy="990600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chemeClr val="bg1"/>
                </a:solidFill>
                <a:latin typeface="+mj-lt"/>
                <a:cs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91000"/>
            <a:ext cx="6553200" cy="16002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00B456"/>
                </a:solidFill>
                <a:latin typeface="+mn-lt"/>
                <a:cs typeface="Cambr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10629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22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4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33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SzPct val="75000"/>
              <a:buFont typeface="Arial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22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82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21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65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06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836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54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12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876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595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828800"/>
            <a:ext cx="8229600" cy="2209800"/>
          </a:xfrm>
        </p:spPr>
        <p:txBody>
          <a:bodyPr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71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62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31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31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46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51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72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934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11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SzPct val="75000"/>
              <a:buFont typeface="Arial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875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7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89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312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81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02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51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04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SzPct val="75000"/>
              <a:buFont typeface="Arial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79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41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6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589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18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06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75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304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075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288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17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19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1394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079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56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061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410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200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SzPct val="75000"/>
              <a:buFont typeface="Arial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490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89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52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495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2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612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769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54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721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741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865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834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649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218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189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4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346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248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2950" indent="-285750">
              <a:buSzPct val="75000"/>
              <a:buFont typeface="Arial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701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91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129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136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9194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72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731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1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3A3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1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73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8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74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84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58" r:id="rId2"/>
    <p:sldLayoutId id="2147483759" r:id="rId3"/>
    <p:sldLayoutId id="2147483760" r:id="rId4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64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6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Tx/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8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64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 smtClean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83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Tx/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9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sing Slid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Closing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61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0" indent="0" algn="ctr" defTabSz="457200" rtl="0" eaLnBrk="1" latinLnBrk="0" hangingPunct="1">
        <a:spcBef>
          <a:spcPct val="20000"/>
        </a:spcBef>
        <a:buFont typeface="Arial"/>
        <a:buNone/>
        <a:defRPr sz="1400" b="0" i="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0" indent="0" algn="ctr" defTabSz="457200" rtl="0" eaLnBrk="1" latinLnBrk="0" hangingPunct="1">
        <a:spcBef>
          <a:spcPct val="20000"/>
        </a:spcBef>
        <a:buFont typeface="Arial"/>
        <a:buNone/>
        <a:defRPr sz="1400" i="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0" indent="0" algn="ctr" defTabSz="457200" rtl="0" eaLnBrk="1" latinLnBrk="0" hangingPunct="1">
        <a:spcBef>
          <a:spcPct val="20000"/>
        </a:spcBef>
        <a:buFont typeface="Arial"/>
        <a:buNone/>
        <a:defRPr sz="1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64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3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Tx/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8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6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64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 smtClean="0">
              <a:solidFill>
                <a:prstClr val="white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0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Tx/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Interior Slide 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52600" y="6400800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16675"/>
            <a:ext cx="914400" cy="365125"/>
          </a:xfrm>
          <a:prstGeom prst="rect">
            <a:avLst/>
          </a:prstGeom>
        </p:spPr>
        <p:txBody>
          <a:bodyPr anchor="ctr"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Cambria"/>
        </a:defRPr>
      </a:lvl1pPr>
      <a:lvl2pPr marL="742950" indent="-285750" algn="l" defTabSz="457200" rtl="0" eaLnBrk="1" latinLnBrk="0" hangingPunct="1">
        <a:spcBef>
          <a:spcPct val="20000"/>
        </a:spcBef>
        <a:buSzPct val="75000"/>
        <a:buFont typeface="Arial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75000"/>
        <a:buFont typeface="Wingdings" charset="2"/>
        <a:buChar char="§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Historic Preservation Commission	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4724400"/>
            <a:ext cx="6553200" cy="1066800"/>
          </a:xfrm>
        </p:spPr>
        <p:txBody>
          <a:bodyPr/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June 14, 2018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3610 Crestwood </a:t>
            </a:r>
            <a:r>
              <a:rPr lang="en-US" dirty="0" err="1" smtClean="0"/>
              <a:t>Dr</a:t>
            </a:r>
            <a:r>
              <a:rPr lang="en-US" dirty="0" smtClean="0"/>
              <a:t> NW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Demolition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3610 Crestwood </a:t>
            </a:r>
            <a:r>
              <a:rPr lang="en-US" dirty="0" err="1" smtClean="0"/>
              <a:t>Dr</a:t>
            </a:r>
            <a:r>
              <a:rPr lang="en-US" dirty="0" smtClean="0"/>
              <a:t> NW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tructure built in 1941</a:t>
            </a:r>
          </a:p>
          <a:p>
            <a:r>
              <a:rPr lang="en-US" dirty="0" smtClean="0"/>
              <a:t>Property not recommended for area of intensive study</a:t>
            </a:r>
          </a:p>
          <a:p>
            <a:pPr lvl="1"/>
            <a:r>
              <a:rPr lang="en-US" dirty="0" smtClean="0"/>
              <a:t>Cedar Rapids Citywide Historic and Architectural Reconnaissance Survey</a:t>
            </a:r>
          </a:p>
          <a:p>
            <a:r>
              <a:rPr lang="en-US" dirty="0" smtClean="0"/>
              <a:t>Immediate release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1" r="1367"/>
          <a:stretch/>
        </p:blipFill>
        <p:spPr>
          <a:xfrm>
            <a:off x="4467131" y="1840132"/>
            <a:ext cx="4052830" cy="36103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29400" y="2590800"/>
            <a:ext cx="381000" cy="457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2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3610 Crestwood </a:t>
            </a:r>
            <a:r>
              <a:rPr lang="en-US" dirty="0" err="1" smtClean="0"/>
              <a:t>Dr</a:t>
            </a:r>
            <a:r>
              <a:rPr lang="en-US" dirty="0" smtClean="0"/>
              <a:t> NW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57400"/>
            <a:ext cx="4038600" cy="3028950"/>
          </a:xfrm>
        </p:spPr>
      </p:pic>
      <p:pic>
        <p:nvPicPr>
          <p:cNvPr id="9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0" y="2057400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20336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3610 Crestwood </a:t>
            </a:r>
            <a:r>
              <a:rPr lang="en-US" dirty="0" err="1" smtClean="0"/>
              <a:t>Dr</a:t>
            </a:r>
            <a:r>
              <a:rPr lang="en-US" dirty="0" smtClean="0"/>
              <a:t> NW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Poor candidate for local </a:t>
            </a:r>
            <a:r>
              <a:rPr lang="en-US" dirty="0" err="1" smtClean="0"/>
              <a:t>landmarking</a:t>
            </a:r>
            <a:endParaRPr lang="en-US" dirty="0" smtClean="0"/>
          </a:p>
          <a:p>
            <a:r>
              <a:rPr lang="en-US" dirty="0" smtClean="0"/>
              <a:t>Not within recommended area for intensive survey</a:t>
            </a:r>
          </a:p>
          <a:p>
            <a:r>
              <a:rPr lang="en-US" dirty="0" smtClean="0"/>
              <a:t>No historical data to corroborate historical significance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245374" y="648492"/>
            <a:ext cx="6759278" cy="4876800"/>
            <a:chOff x="0" y="0"/>
            <a:chExt cx="5598100" cy="4039006"/>
          </a:xfrm>
        </p:grpSpPr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871268" y="0"/>
              <a:ext cx="2768600" cy="637588"/>
            </a:xfrm>
            <a:prstGeom prst="rect">
              <a:avLst/>
            </a:prstGeom>
            <a:solidFill>
              <a:srgbClr val="1F497D"/>
            </a:solidFill>
            <a:ln w="25400" cap="flat" cmpd="sng" algn="ctr">
              <a:solidFill>
                <a:srgbClr val="1F497D"/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1. Determination of                                     Historic Significance</a:t>
              </a:r>
              <a:endParaRPr lang="en-US" sz="110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0" y="1259457"/>
              <a:ext cx="2354580" cy="629285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2a. Not Historically Significant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2518913" y="1259457"/>
              <a:ext cx="2354580" cy="629285"/>
            </a:xfrm>
            <a:prstGeom prst="rect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solidFill>
                <a:srgbClr val="EEECE1">
                  <a:lumMod val="50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2b. Historically Significant</a:t>
              </a:r>
              <a:endParaRPr lang="en-US" sz="110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043796" y="1949570"/>
              <a:ext cx="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267419" y="2510287"/>
              <a:ext cx="1543685" cy="370840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60000"/>
                  <a:lumOff val="40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Release Property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3321170" y="1940944"/>
              <a:ext cx="40513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2389517" y="2501660"/>
              <a:ext cx="1543685" cy="1537346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solidFill>
                <a:srgbClr val="EEECE1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60-day hold if HPC wishes to explore options (e.g. photo doc) with property owner 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994030" y="1949570"/>
              <a:ext cx="52578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4054415" y="2510287"/>
              <a:ext cx="1543685" cy="1052195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solidFill>
                <a:srgbClr val="EEECE1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Release property if HPC does not wish to explore options </a:t>
              </a:r>
              <a:endParaRPr lang="en-US" sz="110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354347" y="690113"/>
              <a:ext cx="40513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Arrow Connector 19"/>
            <p:cNvCxnSpPr/>
            <p:nvPr/>
          </p:nvCxnSpPr>
          <p:spPr>
            <a:xfrm>
              <a:off x="2751827" y="690113"/>
              <a:ext cx="52578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6669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533400"/>
            <a:ext cx="8077200" cy="5592763"/>
          </a:xfrm>
        </p:spPr>
        <p:txBody>
          <a:bodyPr/>
          <a:lstStyle/>
          <a:p>
            <a:pPr marL="0" indent="0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18.02(T) Cedar Rapids Municipal Code – Historic Significance: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1. Associated with events that have made a significant contribution to the broad patterns of our history; or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2. Associated with the lives of significant persons in our past; or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3. Embodies the distinctive characteristics of a type, period, or method of construction, or represents the work of a master, or possesses high artistic values, or represents a significant and distinguishable entity whose components may lack individual distinction; or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4. Yielded, or may be likely to yield, information important in history or prehistory.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86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416 4</a:t>
            </a:r>
            <a:r>
              <a:rPr lang="en-US" baseline="30000" dirty="0" smtClean="0"/>
              <a:t>th</a:t>
            </a:r>
            <a:r>
              <a:rPr lang="en-US" dirty="0" smtClean="0"/>
              <a:t> Ave SW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Demolition Review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5/24/2018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416 4</a:t>
            </a:r>
            <a:r>
              <a:rPr lang="en-US" baseline="30000" dirty="0" smtClean="0"/>
              <a:t>th</a:t>
            </a:r>
            <a:r>
              <a:rPr lang="en-US" dirty="0" smtClean="0"/>
              <a:t> Ave SW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tructure built in 1900</a:t>
            </a:r>
          </a:p>
          <a:p>
            <a:r>
              <a:rPr lang="en-US" dirty="0" smtClean="0"/>
              <a:t>Identified as ineligible for National Register listing</a:t>
            </a:r>
          </a:p>
          <a:p>
            <a:pPr lvl="1"/>
            <a:r>
              <a:rPr lang="en-US" dirty="0" smtClean="0"/>
              <a:t>Young’s Hill/Kingston Neighborhood Historical and Architectural Survey Report, 2008</a:t>
            </a:r>
          </a:p>
          <a:p>
            <a:r>
              <a:rPr lang="en-US" dirty="0" smtClean="0"/>
              <a:t>Immediate release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3"/>
          <a:stretch/>
        </p:blipFill>
        <p:spPr>
          <a:xfrm>
            <a:off x="4885650" y="1752600"/>
            <a:ext cx="3829065" cy="3257946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6455121" y="1892174"/>
            <a:ext cx="896293" cy="1308226"/>
          </a:xfrm>
          <a:custGeom>
            <a:avLst/>
            <a:gdLst>
              <a:gd name="connsiteX0" fmla="*/ 380245 w 896293"/>
              <a:gd name="connsiteY0" fmla="*/ 0 h 1249378"/>
              <a:gd name="connsiteX1" fmla="*/ 0 w 896293"/>
              <a:gd name="connsiteY1" fmla="*/ 199176 h 1249378"/>
              <a:gd name="connsiteX2" fmla="*/ 506994 w 896293"/>
              <a:gd name="connsiteY2" fmla="*/ 1249378 h 1249378"/>
              <a:gd name="connsiteX3" fmla="*/ 896293 w 896293"/>
              <a:gd name="connsiteY3" fmla="*/ 1077363 h 1249378"/>
              <a:gd name="connsiteX4" fmla="*/ 380245 w 896293"/>
              <a:gd name="connsiteY4" fmla="*/ 0 h 1249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293" h="1249378">
                <a:moveTo>
                  <a:pt x="380245" y="0"/>
                </a:moveTo>
                <a:lnTo>
                  <a:pt x="0" y="199176"/>
                </a:lnTo>
                <a:lnTo>
                  <a:pt x="506994" y="1249378"/>
                </a:lnTo>
                <a:lnTo>
                  <a:pt x="896293" y="1077363"/>
                </a:lnTo>
                <a:lnTo>
                  <a:pt x="380245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416 4</a:t>
            </a:r>
            <a:r>
              <a:rPr lang="en-US" baseline="30000" dirty="0" smtClean="0"/>
              <a:t>th</a:t>
            </a:r>
            <a:r>
              <a:rPr lang="en-US" dirty="0" smtClean="0"/>
              <a:t> Ave SW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28800"/>
            <a:ext cx="4064000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8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0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416 4</a:t>
            </a:r>
            <a:r>
              <a:rPr lang="en-US" baseline="30000" dirty="0" smtClean="0"/>
              <a:t>th</a:t>
            </a:r>
            <a:r>
              <a:rPr lang="en-US" dirty="0" smtClean="0"/>
              <a:t> Ave SW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Poor candidate for local </a:t>
            </a:r>
            <a:r>
              <a:rPr lang="en-US" dirty="0" err="1" smtClean="0"/>
              <a:t>landmarking</a:t>
            </a:r>
            <a:endParaRPr lang="en-US" dirty="0" smtClean="0"/>
          </a:p>
          <a:p>
            <a:r>
              <a:rPr lang="en-US" dirty="0" smtClean="0"/>
              <a:t>Condition is below normal per </a:t>
            </a:r>
            <a:r>
              <a:rPr lang="en-US" dirty="0"/>
              <a:t>C</a:t>
            </a:r>
            <a:r>
              <a:rPr lang="en-US" dirty="0" smtClean="0"/>
              <a:t>ity assessor</a:t>
            </a:r>
          </a:p>
          <a:p>
            <a:r>
              <a:rPr lang="en-US" dirty="0" smtClean="0"/>
              <a:t>No historical data to corroborate historical significance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Role of HPC related to CRCSD Infrastructure Plans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904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245374" y="648492"/>
            <a:ext cx="6759278" cy="4876800"/>
            <a:chOff x="0" y="0"/>
            <a:chExt cx="5598100" cy="4039006"/>
          </a:xfrm>
        </p:grpSpPr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871268" y="0"/>
              <a:ext cx="2768600" cy="637588"/>
            </a:xfrm>
            <a:prstGeom prst="rect">
              <a:avLst/>
            </a:prstGeom>
            <a:solidFill>
              <a:srgbClr val="1F497D"/>
            </a:solidFill>
            <a:ln w="25400" cap="flat" cmpd="sng" algn="ctr">
              <a:solidFill>
                <a:srgbClr val="1F497D"/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1. Determination of                                     Historic Significance</a:t>
              </a:r>
              <a:endParaRPr lang="en-US" sz="110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0" y="1259457"/>
              <a:ext cx="2354580" cy="629285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2a. Not Historically Significant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2518913" y="1259457"/>
              <a:ext cx="2354580" cy="629285"/>
            </a:xfrm>
            <a:prstGeom prst="rect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solidFill>
                <a:srgbClr val="EEECE1">
                  <a:lumMod val="50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2b. Historically Significant</a:t>
              </a:r>
              <a:endParaRPr lang="en-US" sz="110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043796" y="1949570"/>
              <a:ext cx="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267419" y="2510287"/>
              <a:ext cx="1543685" cy="370840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60000"/>
                  <a:lumOff val="40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Release Property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3321170" y="1940944"/>
              <a:ext cx="40513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2389517" y="2501660"/>
              <a:ext cx="1543685" cy="1537346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solidFill>
                <a:srgbClr val="EEECE1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60-day hold if HPC wishes to explore options (e.g. photo doc) with property owner 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994030" y="1949570"/>
              <a:ext cx="52578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4054415" y="2510287"/>
              <a:ext cx="1543685" cy="1052195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solidFill>
                <a:srgbClr val="EEECE1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Release property if HPC does not wish to explore options </a:t>
              </a:r>
              <a:endParaRPr lang="en-US" sz="110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354347" y="690113"/>
              <a:ext cx="40513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Arrow Connector 19"/>
            <p:cNvCxnSpPr/>
            <p:nvPr/>
          </p:nvCxnSpPr>
          <p:spPr>
            <a:xfrm>
              <a:off x="2751827" y="690113"/>
              <a:ext cx="52578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98479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533400"/>
            <a:ext cx="8077200" cy="5592763"/>
          </a:xfrm>
        </p:spPr>
        <p:txBody>
          <a:bodyPr/>
          <a:lstStyle/>
          <a:p>
            <a:pPr marL="0" indent="0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18.02(T) Cedar Rapids Municipal Code – Historic Significance: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1. Associated with events that have made a significant contribution to the broad patterns of our history; or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2. Associated with the lives of significant persons in our past; or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3. Embodies the distinctive characteristics of a type, period, or method of construction, or represents the work of a master, or possesses high artistic values, or represents a significant and distinguishable entity whose components may lack individual distinction; or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4. Yielded, or may be likely to yield, information important in history or prehistory.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32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1029 3</a:t>
            </a:r>
            <a:r>
              <a:rPr lang="en-US" baseline="30000" dirty="0" smtClean="0"/>
              <a:t>rd</a:t>
            </a:r>
            <a:r>
              <a:rPr lang="en-US" dirty="0" smtClean="0"/>
              <a:t> Street SE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Façade Structure Modification Review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5/24/2018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4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Description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Single-story commercial building built in 1893 </a:t>
            </a:r>
          </a:p>
          <a:p>
            <a:r>
              <a:rPr lang="en-US" dirty="0" smtClean="0"/>
              <a:t>Addition of 530 square foot valet lobby in the rear of the building</a:t>
            </a:r>
          </a:p>
          <a:p>
            <a:r>
              <a:rPr lang="en-US" dirty="0" smtClean="0"/>
              <a:t>Located in the Bohemian Commercial National Historic District</a:t>
            </a:r>
          </a:p>
          <a:p>
            <a:endParaRPr lang="en-US" dirty="0" smtClean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5/24/2018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/>
          <a:stretch/>
        </p:blipFill>
        <p:spPr>
          <a:xfrm>
            <a:off x="4712176" y="1573794"/>
            <a:ext cx="4329551" cy="345540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640309" y="2770360"/>
            <a:ext cx="1466661" cy="1258432"/>
          </a:xfrm>
          <a:custGeom>
            <a:avLst/>
            <a:gdLst>
              <a:gd name="connsiteX0" fmla="*/ 1149790 w 1466661"/>
              <a:gd name="connsiteY0" fmla="*/ 0 h 1258432"/>
              <a:gd name="connsiteX1" fmla="*/ 1466661 w 1466661"/>
              <a:gd name="connsiteY1" fmla="*/ 344032 h 1258432"/>
              <a:gd name="connsiteX2" fmla="*/ 271604 w 1466661"/>
              <a:gd name="connsiteY2" fmla="*/ 1258432 h 1258432"/>
              <a:gd name="connsiteX3" fmla="*/ 0 w 1466661"/>
              <a:gd name="connsiteY3" fmla="*/ 932507 h 1258432"/>
              <a:gd name="connsiteX4" fmla="*/ 1149790 w 1466661"/>
              <a:gd name="connsiteY4" fmla="*/ 0 h 1258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661" h="1258432">
                <a:moveTo>
                  <a:pt x="1149790" y="0"/>
                </a:moveTo>
                <a:lnTo>
                  <a:pt x="1466661" y="344032"/>
                </a:lnTo>
                <a:lnTo>
                  <a:pt x="271604" y="1258432"/>
                </a:lnTo>
                <a:lnTo>
                  <a:pt x="0" y="932507"/>
                </a:lnTo>
                <a:lnTo>
                  <a:pt x="1149790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1029 3</a:t>
            </a:r>
            <a:r>
              <a:rPr lang="en-US" baseline="30000" dirty="0" smtClean="0"/>
              <a:t>rd</a:t>
            </a:r>
            <a:r>
              <a:rPr lang="en-US" dirty="0" smtClean="0"/>
              <a:t> Street 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5/24/2018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842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1029 3</a:t>
            </a:r>
            <a:r>
              <a:rPr lang="en-US" baseline="30000" dirty="0" smtClean="0"/>
              <a:t>rd</a:t>
            </a:r>
            <a:r>
              <a:rPr lang="en-US" dirty="0" smtClean="0"/>
              <a:t> Street SE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SHPO review has concluded that the building is not a contributing structure to the Bohemian Commercial National Historic District</a:t>
            </a:r>
          </a:p>
          <a:p>
            <a:r>
              <a:rPr lang="en-US" dirty="0" smtClean="0"/>
              <a:t>Immediate Release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5/24/2018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5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5/24/2018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92361" y="990600"/>
            <a:ext cx="6759278" cy="4876800"/>
            <a:chOff x="0" y="0"/>
            <a:chExt cx="5598100" cy="4039006"/>
          </a:xfrm>
        </p:grpSpPr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871268" y="0"/>
              <a:ext cx="2768600" cy="637588"/>
            </a:xfrm>
            <a:prstGeom prst="rect">
              <a:avLst/>
            </a:prstGeom>
            <a:solidFill>
              <a:srgbClr val="1F497D"/>
            </a:solidFill>
            <a:ln w="25400" cap="flat" cmpd="sng" algn="ctr">
              <a:solidFill>
                <a:srgbClr val="1F497D"/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1. Determination of                                     Historic Significance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0" y="1259457"/>
              <a:ext cx="2354580" cy="629285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2a. Not Historically Significant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2518913" y="1259457"/>
              <a:ext cx="2354580" cy="629285"/>
            </a:xfrm>
            <a:prstGeom prst="rect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solidFill>
                <a:srgbClr val="EEECE1">
                  <a:lumMod val="50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2b. Historically Significant</a:t>
              </a:r>
              <a:endParaRPr lang="en-US" sz="110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043796" y="1949570"/>
              <a:ext cx="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267419" y="2510287"/>
              <a:ext cx="1543685" cy="370840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60000"/>
                  <a:lumOff val="40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Release Property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3321170" y="1940944"/>
              <a:ext cx="40513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2389517" y="2501660"/>
              <a:ext cx="1543685" cy="1537346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solidFill>
                <a:srgbClr val="EEECE1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60-day hold if HPC wishes to explore options (e.g. photo doc) with property owner 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994030" y="1949570"/>
              <a:ext cx="52578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4054415" y="2510287"/>
              <a:ext cx="1543685" cy="1052195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solidFill>
                <a:srgbClr val="EEECE1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Release property if HPC does not wish to explore options </a:t>
              </a:r>
              <a:endParaRPr lang="en-US" sz="110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354347" y="690113"/>
              <a:ext cx="40513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Arrow Connector 19"/>
            <p:cNvCxnSpPr/>
            <p:nvPr/>
          </p:nvCxnSpPr>
          <p:spPr>
            <a:xfrm>
              <a:off x="2751827" y="690113"/>
              <a:ext cx="52578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6260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5/24/2018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1305342"/>
            <a:ext cx="8229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18.02(T) Cedar Rapids Municipal Code – Historic Significance:</a:t>
            </a:r>
          </a:p>
          <a:p>
            <a:pPr marL="627063" lvl="1" indent="-457200">
              <a:buFont typeface="+mj-lt"/>
              <a:buAutoNum type="arabicPeriod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Associated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with events that have made a significant contribution to the broad patterns of our history; or</a:t>
            </a:r>
          </a:p>
          <a:p>
            <a:pPr marL="627063" lvl="1" indent="-457200">
              <a:buFont typeface="+mj-lt"/>
              <a:buAutoNum type="arabicPeriod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Associated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with the lives of significant persons in our past; or</a:t>
            </a:r>
          </a:p>
          <a:p>
            <a:pPr marL="627063" lvl="1" indent="-457200">
              <a:buFont typeface="+mj-lt"/>
              <a:buAutoNum type="arabicPeriod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Embodies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the distinctive characteristics of a type, period, or method of construction, or represents the work of a master, or possesses high artistic values, or represents a significant and distinguishable entity whose components may lack individual distinction; or</a:t>
            </a:r>
          </a:p>
          <a:p>
            <a:pPr marL="627063" lvl="1" indent="-457200">
              <a:buFont typeface="+mj-lt"/>
              <a:buAutoNum type="arabicPeriod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Yielded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or may be likely to yield, information important in history or prehistory.</a:t>
            </a:r>
          </a:p>
        </p:txBody>
      </p:sp>
    </p:spTree>
    <p:extLst>
      <p:ext uri="{BB962C8B-B14F-4D97-AF65-F5344CB8AC3E}">
        <p14:creationId xmlns:p14="http://schemas.microsoft.com/office/powerpoint/2010/main" val="178095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1627 Park Ave SE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Historic Rehab Program—Consideration of Funding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5/24/2018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1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Description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Painting the exterior of the home, including the trim. Includes prep work. </a:t>
            </a:r>
          </a:p>
          <a:p>
            <a:r>
              <a:rPr lang="en-US" dirty="0" smtClean="0"/>
              <a:t>Bid 1: Jim </a:t>
            </a:r>
            <a:r>
              <a:rPr lang="en-US" dirty="0" err="1" smtClean="0"/>
              <a:t>Heskje</a:t>
            </a:r>
            <a:r>
              <a:rPr lang="en-US" dirty="0" smtClean="0"/>
              <a:t> </a:t>
            </a:r>
            <a:r>
              <a:rPr lang="en-US" smtClean="0"/>
              <a:t>Painting </a:t>
            </a:r>
            <a:r>
              <a:rPr lang="en-US" smtClean="0"/>
              <a:t>Specialist—$</a:t>
            </a:r>
            <a:r>
              <a:rPr lang="en-US" dirty="0" smtClean="0"/>
              <a:t>16,750.00 </a:t>
            </a:r>
          </a:p>
          <a:p>
            <a:r>
              <a:rPr lang="en-US" dirty="0" smtClean="0"/>
              <a:t>Bid 2: Jim Hale Painting—$22,000.40</a:t>
            </a:r>
          </a:p>
          <a:p>
            <a:endParaRPr lang="en-US" dirty="0" smtClean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5/24/2018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5" t="1185" r="416" b="6383"/>
          <a:stretch/>
        </p:blipFill>
        <p:spPr>
          <a:xfrm>
            <a:off x="4419600" y="1524000"/>
            <a:ext cx="4527631" cy="40386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7315200" y="3657600"/>
            <a:ext cx="506994" cy="1729212"/>
          </a:xfrm>
          <a:custGeom>
            <a:avLst/>
            <a:gdLst>
              <a:gd name="connsiteX0" fmla="*/ 18106 w 516047"/>
              <a:gd name="connsiteY0" fmla="*/ 9053 h 1738265"/>
              <a:gd name="connsiteX1" fmla="*/ 516047 w 516047"/>
              <a:gd name="connsiteY1" fmla="*/ 0 h 1738265"/>
              <a:gd name="connsiteX2" fmla="*/ 479833 w 516047"/>
              <a:gd name="connsiteY2" fmla="*/ 1738265 h 1738265"/>
              <a:gd name="connsiteX3" fmla="*/ 0 w 516047"/>
              <a:gd name="connsiteY3" fmla="*/ 1738265 h 1738265"/>
              <a:gd name="connsiteX4" fmla="*/ 18106 w 516047"/>
              <a:gd name="connsiteY4" fmla="*/ 9053 h 173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047" h="1738265">
                <a:moveTo>
                  <a:pt x="18106" y="9053"/>
                </a:moveTo>
                <a:lnTo>
                  <a:pt x="516047" y="0"/>
                </a:lnTo>
                <a:lnTo>
                  <a:pt x="479833" y="1738265"/>
                </a:lnTo>
                <a:lnTo>
                  <a:pt x="0" y="1738265"/>
                </a:lnTo>
                <a:cubicBezTo>
                  <a:pt x="3018" y="1161861"/>
                  <a:pt x="6035" y="585457"/>
                  <a:pt x="18106" y="9053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6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1000 M Ave NW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Demolition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18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1627 Park Ave 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5/24/2018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724" y="2276476"/>
            <a:ext cx="3581400" cy="268604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9" y="1818991"/>
            <a:ext cx="4788279" cy="3591209"/>
          </a:xfrm>
        </p:spPr>
      </p:pic>
    </p:spTree>
    <p:extLst>
      <p:ext uri="{BB962C8B-B14F-4D97-AF65-F5344CB8AC3E}">
        <p14:creationId xmlns:p14="http://schemas.microsoft.com/office/powerpoint/2010/main" val="402634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Staff recommends approval of funding for the project: </a:t>
            </a:r>
          </a:p>
          <a:p>
            <a:pPr marL="514350" indent="-514350">
              <a:buAutoNum type="arabicPeriod"/>
            </a:pPr>
            <a:r>
              <a:rPr lang="en-US" dirty="0" smtClean="0"/>
              <a:t>Project is eligible for the program; and</a:t>
            </a:r>
          </a:p>
          <a:p>
            <a:pPr marL="514350" indent="-514350">
              <a:buAutoNum type="arabicPeriod"/>
            </a:pPr>
            <a:r>
              <a:rPr lang="en-US" dirty="0" smtClean="0"/>
              <a:t>Consistent with District Guidelines; and</a:t>
            </a:r>
          </a:p>
          <a:p>
            <a:pPr marL="514350" indent="-514350">
              <a:buAutoNum type="arabicPeriod"/>
            </a:pPr>
            <a:r>
              <a:rPr lang="en-US" dirty="0" smtClean="0"/>
              <a:t>Not removing architectural detailing; and</a:t>
            </a:r>
          </a:p>
          <a:p>
            <a:pPr marL="514350" indent="-514350">
              <a:buAutoNum type="arabicPeriod"/>
            </a:pPr>
            <a:r>
              <a:rPr lang="en-US" dirty="0" smtClean="0"/>
              <a:t>No impact on defining features; and</a:t>
            </a:r>
          </a:p>
          <a:p>
            <a:pPr marL="514350" indent="-514350">
              <a:buAutoNum type="arabicPeriod"/>
            </a:pPr>
            <a:r>
              <a:rPr lang="en-US" dirty="0" smtClean="0"/>
              <a:t>Keeps the structure in use and good repair.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5/24/2018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45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Historic Preservation Commission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45720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+mj-lt"/>
              </a:rPr>
              <a:t>Staff Liaison: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5000463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Adam Lindenlaub</a:t>
            </a:r>
          </a:p>
          <a:p>
            <a:r>
              <a:rPr lang="en-US" sz="1600" i="1" dirty="0" smtClean="0">
                <a:solidFill>
                  <a:schemeClr val="bg1"/>
                </a:solidFill>
              </a:rPr>
              <a:t>Comm. Dev. Planner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a.lindenlaub@cedar-rapids.org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319.286.5064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0" y="5000463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William Micheel</a:t>
            </a:r>
            <a:endParaRPr lang="en-US" sz="1600" b="1" i="1" dirty="0">
              <a:solidFill>
                <a:schemeClr val="bg1"/>
              </a:solidFill>
            </a:endParaRPr>
          </a:p>
          <a:p>
            <a:r>
              <a:rPr lang="en-US" sz="1600" i="1" dirty="0" smtClean="0">
                <a:solidFill>
                  <a:schemeClr val="bg1"/>
                </a:solidFill>
              </a:rPr>
              <a:t>Comm. Dev. Assistant Director 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w.micheel@cedar-rapids.org</a:t>
            </a:r>
            <a:endParaRPr lang="en-US" sz="1600" dirty="0">
              <a:solidFill>
                <a:schemeClr val="accent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319.286.5045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1000 M Ave NW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Accessory structure built in 1920</a:t>
            </a:r>
          </a:p>
          <a:p>
            <a:r>
              <a:rPr lang="en-US" dirty="0" smtClean="0"/>
              <a:t>Within Wagner’s Area Intensive Survey</a:t>
            </a:r>
          </a:p>
          <a:p>
            <a:r>
              <a:rPr lang="en-US" dirty="0" smtClean="0"/>
              <a:t>Immediate Release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C9AA-F1D7-9249-B56D-F477BA4F49BE}" type="datetime1">
              <a:rPr lang="en-US" smtClean="0">
                <a:solidFill>
                  <a:prstClr val="white"/>
                </a:solidFill>
              </a:rPr>
              <a:pPr/>
              <a:t>6/13/2018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52600"/>
            <a:ext cx="4643969" cy="38070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62800" y="3048000"/>
            <a:ext cx="457200" cy="1219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49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1000 M Ave NW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88" y="1676400"/>
            <a:ext cx="5283200" cy="3962400"/>
          </a:xfrm>
        </p:spPr>
      </p:pic>
    </p:spTree>
    <p:extLst>
      <p:ext uri="{BB962C8B-B14F-4D97-AF65-F5344CB8AC3E}">
        <p14:creationId xmlns:p14="http://schemas.microsoft.com/office/powerpoint/2010/main" val="25459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1000 M Ave NW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044" y="2427933"/>
            <a:ext cx="3212362" cy="240927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026389"/>
            <a:ext cx="4283149" cy="3212361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85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1000 M Ave NW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Accessory structure not mentioned individually in the survey</a:t>
            </a:r>
          </a:p>
          <a:p>
            <a:r>
              <a:rPr lang="en-US" dirty="0" smtClean="0"/>
              <a:t>The style and character is not consistent with known historical carriage houses in the City.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13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245374" y="648492"/>
            <a:ext cx="6759278" cy="4876800"/>
            <a:chOff x="0" y="0"/>
            <a:chExt cx="5598100" cy="4039006"/>
          </a:xfrm>
        </p:grpSpPr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871268" y="0"/>
              <a:ext cx="2768600" cy="637588"/>
            </a:xfrm>
            <a:prstGeom prst="rect">
              <a:avLst/>
            </a:prstGeom>
            <a:solidFill>
              <a:srgbClr val="1F497D"/>
            </a:solidFill>
            <a:ln w="25400" cap="flat" cmpd="sng" algn="ctr">
              <a:solidFill>
                <a:srgbClr val="1F497D"/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1. Determination of                                     Historic Significance</a:t>
              </a:r>
              <a:endParaRPr lang="en-US" sz="110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0" y="1259457"/>
              <a:ext cx="2354580" cy="629285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2a. Not Historically Significant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2518913" y="1259457"/>
              <a:ext cx="2354580" cy="629285"/>
            </a:xfrm>
            <a:prstGeom prst="rect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solidFill>
                <a:srgbClr val="EEECE1">
                  <a:lumMod val="50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500" b="1" ker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2b. Historically Significant</a:t>
              </a:r>
              <a:endParaRPr lang="en-US" sz="110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043796" y="1949570"/>
              <a:ext cx="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" name="Text Box 2"/>
            <p:cNvSpPr txBox="1">
              <a:spLocks noChangeArrowheads="1"/>
            </p:cNvSpPr>
            <p:nvPr/>
          </p:nvSpPr>
          <p:spPr bwMode="auto">
            <a:xfrm>
              <a:off x="267419" y="2510287"/>
              <a:ext cx="1543685" cy="370840"/>
            </a:xfrm>
            <a:prstGeom prst="rect">
              <a:avLst/>
            </a:prstGeom>
            <a:solidFill>
              <a:srgbClr val="9BBB59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60000"/>
                  <a:lumOff val="40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Release Property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3321170" y="1940944"/>
              <a:ext cx="40513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2389517" y="2501660"/>
              <a:ext cx="1543685" cy="1537346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solidFill>
                <a:srgbClr val="EEECE1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60-day hold if HPC wishes to explore options (e.g. photo doc) with property owner </a:t>
              </a:r>
              <a:endParaRPr lang="en-US" sz="1100" kern="0" dirty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3994030" y="1949570"/>
              <a:ext cx="52578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4054415" y="2510287"/>
              <a:ext cx="1543685" cy="1052195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solidFill>
                <a:srgbClr val="EEECE1">
                  <a:lumMod val="75000"/>
                </a:srgbClr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eaLnBrk="1" fontAlgn="auto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defRPr/>
              </a:pPr>
              <a:r>
                <a:rPr lang="en-US" sz="1400" b="1" kern="0">
                  <a:solidFill>
                    <a:srgbClr val="FFFFFF"/>
                  </a:solidFill>
                  <a:latin typeface="Times New Roman"/>
                  <a:ea typeface="Calibri"/>
                  <a:cs typeface="Times New Roman"/>
                </a:rPr>
                <a:t>Release property if HPC does not wish to explore options </a:t>
              </a:r>
              <a:endParaRPr lang="en-US" sz="1100" kern="0">
                <a:solidFill>
                  <a:sysClr val="windowText" lastClr="000000"/>
                </a:solidFill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1354347" y="690113"/>
              <a:ext cx="40513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" name="Straight Arrow Connector 19"/>
            <p:cNvCxnSpPr/>
            <p:nvPr/>
          </p:nvCxnSpPr>
          <p:spPr>
            <a:xfrm>
              <a:off x="2751827" y="690113"/>
              <a:ext cx="525780" cy="52768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418523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533400"/>
            <a:ext cx="8077200" cy="5592763"/>
          </a:xfrm>
        </p:spPr>
        <p:txBody>
          <a:bodyPr/>
          <a:lstStyle/>
          <a:p>
            <a:pPr marL="0" indent="0">
              <a:buNone/>
            </a:pP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18.02(T) Cedar Rapids Municipal Code – Historic Significance: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1. Associated with events that have made a significant contribution to the broad patterns of our history; or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2. Associated with the lives of significant persons in our past; or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3. Embodies the distinctive characteristics of a type, period, or method of construction, or represents the work of a master, or possesses high artistic values, or represents a significant and distinguishable entity whose components may lack individual distinction; or</a:t>
            </a:r>
          </a:p>
          <a:p>
            <a:pPr marL="169863" lvl="1" indent="0">
              <a:buNone/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4. Yielded, or may be likely to yield, information important in history or prehistory.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447C9AA-F1D7-9249-B56D-F477BA4F49BE}" type="datetime1">
              <a:rPr lang="en-US" smtClean="0"/>
              <a:t>6/13/2018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7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ty of CR Presentation Template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Interior_Tree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Interior_Blank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terior_Tree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terior_Blank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losing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Interior_Tree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Interior_Blank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Interior_Blank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Interior_Tree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Interior_Blank">
  <a:themeElements>
    <a:clrScheme name="CR Presentation">
      <a:dk1>
        <a:srgbClr val="393939"/>
      </a:dk1>
      <a:lt1>
        <a:sysClr val="window" lastClr="FFFFFF"/>
      </a:lt1>
      <a:dk2>
        <a:srgbClr val="00853F"/>
      </a:dk2>
      <a:lt2>
        <a:srgbClr val="E6E6E6"/>
      </a:lt2>
      <a:accent1>
        <a:srgbClr val="00B456"/>
      </a:accent1>
      <a:accent2>
        <a:srgbClr val="0075B4"/>
      </a:accent2>
      <a:accent3>
        <a:srgbClr val="89C649"/>
      </a:accent3>
      <a:accent4>
        <a:srgbClr val="40535E"/>
      </a:accent4>
      <a:accent5>
        <a:srgbClr val="00853F"/>
      </a:accent5>
      <a:accent6>
        <a:srgbClr val="F6BB1C"/>
      </a:accent6>
      <a:hlink>
        <a:srgbClr val="0075B4"/>
      </a:hlink>
      <a:folHlink>
        <a:srgbClr val="7F7F7F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1FC339569022449FE879543696C144" ma:contentTypeVersion="2" ma:contentTypeDescription="Create a new document." ma:contentTypeScope="" ma:versionID="3605ebbeabd0b881c63cace1cd27412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D0C5F07-6CF3-48CB-9F81-6CEE2947A9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F3B1A4-3DA7-4946-87B5-BBB06CE919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226A30-D92C-4CA6-BE89-4A596CC160E5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City of CR Presentation Template</Template>
  <TotalTime>5430</TotalTime>
  <Words>1005</Words>
  <Application>Microsoft Office PowerPoint</Application>
  <PresentationFormat>On-screen Show (4:3)</PresentationFormat>
  <Paragraphs>145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Arial</vt:lpstr>
      <vt:lpstr>Calibri</vt:lpstr>
      <vt:lpstr>Cambria</vt:lpstr>
      <vt:lpstr>Corbel</vt:lpstr>
      <vt:lpstr>Times New Roman</vt:lpstr>
      <vt:lpstr>Wingdings</vt:lpstr>
      <vt:lpstr>City of CR Presentation Template</vt:lpstr>
      <vt:lpstr>Interior_Tree</vt:lpstr>
      <vt:lpstr>Interior_Blank</vt:lpstr>
      <vt:lpstr>Closing</vt:lpstr>
      <vt:lpstr>1_Interior_Tree</vt:lpstr>
      <vt:lpstr>1_Interior_Blank</vt:lpstr>
      <vt:lpstr>2_Interior_Blank</vt:lpstr>
      <vt:lpstr>2_Interior_Tree</vt:lpstr>
      <vt:lpstr>3_Interior_Blank</vt:lpstr>
      <vt:lpstr>3_Interior_Tree</vt:lpstr>
      <vt:lpstr>4_Interior_Blank</vt:lpstr>
      <vt:lpstr>Historic Preservation Commission </vt:lpstr>
      <vt:lpstr>Role of HPC related to CRCSD Infrastructure Plans</vt:lpstr>
      <vt:lpstr>1000 M Ave NW</vt:lpstr>
      <vt:lpstr>1000 M Ave NW</vt:lpstr>
      <vt:lpstr>1000 M Ave NW</vt:lpstr>
      <vt:lpstr>1000 M Ave NW</vt:lpstr>
      <vt:lpstr>1000 M Ave NW</vt:lpstr>
      <vt:lpstr>PowerPoint Presentation</vt:lpstr>
      <vt:lpstr>PowerPoint Presentation</vt:lpstr>
      <vt:lpstr>3610 Crestwood Dr NW</vt:lpstr>
      <vt:lpstr>3610 Crestwood Dr NW</vt:lpstr>
      <vt:lpstr>3610 Crestwood Dr NW</vt:lpstr>
      <vt:lpstr>3610 Crestwood Dr NW</vt:lpstr>
      <vt:lpstr>PowerPoint Presentation</vt:lpstr>
      <vt:lpstr>PowerPoint Presentation</vt:lpstr>
      <vt:lpstr>416 4th Ave SW</vt:lpstr>
      <vt:lpstr>416 4th Ave SW</vt:lpstr>
      <vt:lpstr>416 4th Ave SW</vt:lpstr>
      <vt:lpstr>416 4th Ave SW</vt:lpstr>
      <vt:lpstr>PowerPoint Presentation</vt:lpstr>
      <vt:lpstr>PowerPoint Presentation</vt:lpstr>
      <vt:lpstr>1029 3rd Street SE</vt:lpstr>
      <vt:lpstr>Project Description</vt:lpstr>
      <vt:lpstr>1029 3rd Street SE</vt:lpstr>
      <vt:lpstr>1029 3rd Street SE</vt:lpstr>
      <vt:lpstr>PowerPoint Presentation</vt:lpstr>
      <vt:lpstr>PowerPoint Presentation</vt:lpstr>
      <vt:lpstr>1627 Park Ave SE</vt:lpstr>
      <vt:lpstr>Project Description</vt:lpstr>
      <vt:lpstr>1627 Park Ave SE</vt:lpstr>
      <vt:lpstr>Recommendation</vt:lpstr>
      <vt:lpstr>Historic Preservation Commission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Gonzalez, Ivan G.</dc:creator>
  <cp:lastModifiedBy>Freeman, Lauren M.</cp:lastModifiedBy>
  <cp:revision>197</cp:revision>
  <dcterms:created xsi:type="dcterms:W3CDTF">2017-11-13T22:17:20Z</dcterms:created>
  <dcterms:modified xsi:type="dcterms:W3CDTF">2018-06-13T20:20:14Z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0x010100FA1FC339569022449FE879543696C144</vt:lpwstr>
  </property>
</Properties>
</file>