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2" r:id="rId6"/>
    <p:sldMasterId id="2147483692" r:id="rId7"/>
    <p:sldMasterId id="2147483695" r:id="rId8"/>
    <p:sldMasterId id="2147483704" r:id="rId9"/>
    <p:sldMasterId id="2147483713" r:id="rId10"/>
    <p:sldMasterId id="2147483722" r:id="rId11"/>
    <p:sldMasterId id="2147483731" r:id="rId12"/>
    <p:sldMasterId id="2147483740" r:id="rId13"/>
    <p:sldMasterId id="2147483749" r:id="rId14"/>
  </p:sldMasterIdLst>
  <p:notesMasterIdLst>
    <p:notesMasterId r:id="rId78"/>
  </p:notesMasterIdLst>
  <p:handoutMasterIdLst>
    <p:handoutMasterId r:id="rId79"/>
  </p:handoutMasterIdLst>
  <p:sldIdLst>
    <p:sldId id="256" r:id="rId15"/>
    <p:sldId id="283" r:id="rId16"/>
    <p:sldId id="284" r:id="rId17"/>
    <p:sldId id="285" r:id="rId18"/>
    <p:sldId id="286" r:id="rId19"/>
    <p:sldId id="288" r:id="rId20"/>
    <p:sldId id="347" r:id="rId21"/>
    <p:sldId id="348" r:id="rId22"/>
    <p:sldId id="292" r:id="rId23"/>
    <p:sldId id="293" r:id="rId24"/>
    <p:sldId id="294" r:id="rId25"/>
    <p:sldId id="326" r:id="rId26"/>
    <p:sldId id="327" r:id="rId27"/>
    <p:sldId id="328" r:id="rId28"/>
    <p:sldId id="329" r:id="rId29"/>
    <p:sldId id="330" r:id="rId30"/>
    <p:sldId id="382" r:id="rId31"/>
    <p:sldId id="331" r:id="rId32"/>
    <p:sldId id="332" r:id="rId33"/>
    <p:sldId id="333" r:id="rId34"/>
    <p:sldId id="334" r:id="rId35"/>
    <p:sldId id="335" r:id="rId36"/>
    <p:sldId id="336" r:id="rId37"/>
    <p:sldId id="337" r:id="rId38"/>
    <p:sldId id="338" r:id="rId39"/>
    <p:sldId id="339" r:id="rId40"/>
    <p:sldId id="340" r:id="rId41"/>
    <p:sldId id="341" r:id="rId42"/>
    <p:sldId id="343" r:id="rId43"/>
    <p:sldId id="344" r:id="rId44"/>
    <p:sldId id="345" r:id="rId45"/>
    <p:sldId id="349" r:id="rId46"/>
    <p:sldId id="350" r:id="rId47"/>
    <p:sldId id="351" r:id="rId48"/>
    <p:sldId id="353" r:id="rId49"/>
    <p:sldId id="354" r:id="rId50"/>
    <p:sldId id="355" r:id="rId51"/>
    <p:sldId id="356" r:id="rId52"/>
    <p:sldId id="357" r:id="rId53"/>
    <p:sldId id="358" r:id="rId54"/>
    <p:sldId id="359" r:id="rId55"/>
    <p:sldId id="360" r:id="rId56"/>
    <p:sldId id="361" r:id="rId57"/>
    <p:sldId id="362" r:id="rId58"/>
    <p:sldId id="363" r:id="rId59"/>
    <p:sldId id="364" r:id="rId60"/>
    <p:sldId id="365" r:id="rId61"/>
    <p:sldId id="366" r:id="rId62"/>
    <p:sldId id="367" r:id="rId63"/>
    <p:sldId id="368" r:id="rId64"/>
    <p:sldId id="369" r:id="rId65"/>
    <p:sldId id="370" r:id="rId66"/>
    <p:sldId id="371" r:id="rId67"/>
    <p:sldId id="372" r:id="rId68"/>
    <p:sldId id="373" r:id="rId69"/>
    <p:sldId id="374" r:id="rId70"/>
    <p:sldId id="375" r:id="rId71"/>
    <p:sldId id="376" r:id="rId72"/>
    <p:sldId id="377" r:id="rId73"/>
    <p:sldId id="380" r:id="rId74"/>
    <p:sldId id="378" r:id="rId75"/>
    <p:sldId id="381" r:id="rId76"/>
    <p:sldId id="261"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E39"/>
    <a:srgbClr val="00B456"/>
    <a:srgbClr val="26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autoAdjust="0"/>
    <p:restoredTop sz="94700" autoAdjust="0"/>
  </p:normalViewPr>
  <p:slideViewPr>
    <p:cSldViewPr>
      <p:cViewPr varScale="1">
        <p:scale>
          <a:sx n="109" d="100"/>
          <a:sy n="109" d="100"/>
        </p:scale>
        <p:origin x="167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61E3B4-6417-8B4B-B795-AA9BE804F4FF}" type="datetimeFigureOut">
              <a:rPr lang="en-US" smtClean="0"/>
              <a:t>5/11/2018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143353-D6DE-8D40-9A74-9B19956FCCE4}" type="slidenum">
              <a:rPr lang="en-US" smtClean="0"/>
              <a:t>‹#›</a:t>
            </a:fld>
            <a:endParaRPr lang="en-US"/>
          </a:p>
        </p:txBody>
      </p:sp>
    </p:spTree>
    <p:extLst>
      <p:ext uri="{BB962C8B-B14F-4D97-AF65-F5344CB8AC3E}">
        <p14:creationId xmlns:p14="http://schemas.microsoft.com/office/powerpoint/2010/main" val="16072735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ADFC58-1D98-CA47-BC75-F5B3FA40F3BD}" type="datetimeFigureOut">
              <a:rPr lang="en-US" smtClean="0"/>
              <a:t>5/11/2018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7BF6F1-0B67-7A42-9EF6-CC231C948E60}" type="slidenum">
              <a:rPr lang="en-US" smtClean="0"/>
              <a:t>‹#›</a:t>
            </a:fld>
            <a:endParaRPr lang="en-US"/>
          </a:p>
        </p:txBody>
      </p:sp>
    </p:spTree>
    <p:extLst>
      <p:ext uri="{BB962C8B-B14F-4D97-AF65-F5344CB8AC3E}">
        <p14:creationId xmlns:p14="http://schemas.microsoft.com/office/powerpoint/2010/main" val="3861464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0400"/>
            <a:ext cx="6553200" cy="990600"/>
          </a:xfrm>
          <a:prstGeom prst="rect">
            <a:avLst/>
          </a:prstGeom>
        </p:spPr>
        <p:txBody>
          <a:bodyPr/>
          <a:lstStyle>
            <a:lvl1pPr algn="l">
              <a:defRPr b="0" i="0">
                <a:solidFill>
                  <a:schemeClr val="bg1"/>
                </a:solidFill>
                <a:latin typeface="+mj-lt"/>
                <a:cs typeface="Corbe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191000"/>
            <a:ext cx="6553200" cy="1600200"/>
          </a:xfrm>
          <a:prstGeom prst="rect">
            <a:avLst/>
          </a:prstGeom>
        </p:spPr>
        <p:txBody>
          <a:bodyPr/>
          <a:lstStyle>
            <a:lvl1pPr marL="0" indent="0" algn="l">
              <a:buNone/>
              <a:defRPr>
                <a:solidFill>
                  <a:srgbClr val="00B456"/>
                </a:solidFill>
                <a:latin typeface="+mn-lt"/>
                <a:cs typeface="Cambr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6010629"/>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263922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69964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427133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918622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4163982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1628321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099465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2018706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66083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35854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72771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988876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smtClean="0"/>
              <a:t>Click to edit Master title style</a:t>
            </a:r>
            <a:endParaRPr lang="en-US"/>
          </a:p>
        </p:txBody>
      </p:sp>
      <p:sp>
        <p:nvSpPr>
          <p:cNvPr id="3" name="Text Placeholder 2"/>
          <p:cNvSpPr>
            <a:spLocks noGrp="1"/>
          </p:cNvSpPr>
          <p:nvPr>
            <p:ph idx="1"/>
          </p:nvPr>
        </p:nvSpPr>
        <p:spPr>
          <a:xfrm>
            <a:off x="685800" y="1905000"/>
            <a:ext cx="7772400" cy="2209800"/>
          </a:xfrm>
          <a:prstGeom prst="rect">
            <a:avLst/>
          </a:prstGeom>
        </p:spPr>
        <p:txBody>
          <a:bodyPr vert="horz" lIns="91440" tIns="45720" rIns="91440" bIns="45720" rtlCol="0">
            <a:normAutofit/>
          </a:bodyPr>
          <a:lstStyle/>
          <a:p>
            <a:pPr lvl="0"/>
            <a:r>
              <a:rPr lang="en-US" dirty="0" smtClean="0"/>
              <a:t>Click to edit Master text styles</a:t>
            </a:r>
          </a:p>
        </p:txBody>
      </p:sp>
    </p:spTree>
    <p:extLst>
      <p:ext uri="{BB962C8B-B14F-4D97-AF65-F5344CB8AC3E}">
        <p14:creationId xmlns:p14="http://schemas.microsoft.com/office/powerpoint/2010/main" val="1365952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828800"/>
            <a:ext cx="8229600" cy="2209800"/>
          </a:xfrm>
        </p:spPr>
        <p:txBody>
          <a:bodyPr/>
          <a:lstStyle>
            <a:lvl1pPr algn="ctr">
              <a:defRPr/>
            </a:lvl1pPr>
            <a:lvl2pPr algn="l">
              <a:defRPr/>
            </a:lvl2pPr>
            <a:lvl3pPr algn="l">
              <a:defRPr/>
            </a:lvl3pPr>
            <a:lvl4pPr algn="l">
              <a:defRPr/>
            </a:lvl4pPr>
            <a:lvl5pPr algn="l">
              <a:defRPr/>
            </a:lvl5pPr>
          </a:lstStyle>
          <a:p>
            <a:pPr lvl="0"/>
            <a:r>
              <a:rPr lang="en-US" dirty="0" smtClean="0"/>
              <a:t>Click to edit Master text styles</a:t>
            </a:r>
          </a:p>
        </p:txBody>
      </p:sp>
    </p:spTree>
    <p:extLst>
      <p:ext uri="{BB962C8B-B14F-4D97-AF65-F5344CB8AC3E}">
        <p14:creationId xmlns:p14="http://schemas.microsoft.com/office/powerpoint/2010/main" val="27676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925071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4176262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654331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570531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0794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062351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36472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1143000"/>
          </a:xfrm>
          <a:prstGeom prst="rect">
            <a:avLst/>
          </a:prstGeom>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282934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777411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305875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65517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632989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002331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780281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639302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191351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768504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48097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80772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1733741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5886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178858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892318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130006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512975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217930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359607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684128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4164817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77291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2682139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299079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567356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986306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4274841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5466200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435849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892989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94615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174349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18572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2963061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007876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948654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544172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056674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9219865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9710834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415364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193121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2467189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987747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2170534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815424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87247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740491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0312129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097613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9869194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93297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762973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787019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45173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42838864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2.jpeg"/><Relationship Id="rId4" Type="http://schemas.openxmlformats.org/officeDocument/2006/relationships/slideLayout" Target="../slideLayouts/slideLayout66.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image" Target="../media/image3.jpeg"/><Relationship Id="rId4" Type="http://schemas.openxmlformats.org/officeDocument/2006/relationships/slideLayout" Target="../slideLayouts/slideLayout74.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2.jpe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3.jpe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jpeg"/><Relationship Id="rId4" Type="http://schemas.openxmlformats.org/officeDocument/2006/relationships/slideLayout" Target="../slideLayouts/slideLayout2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3.jpeg"/><Relationship Id="rId4" Type="http://schemas.openxmlformats.org/officeDocument/2006/relationships/slideLayout" Target="../slideLayouts/slideLayout3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3.jpeg"/><Relationship Id="rId4" Type="http://schemas.openxmlformats.org/officeDocument/2006/relationships/slideLayout" Target="../slideLayouts/slideLayout4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2.jpeg"/><Relationship Id="rId4" Type="http://schemas.openxmlformats.org/officeDocument/2006/relationships/slideLayout" Target="../slideLayouts/slideLayout5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3.jpeg"/><Relationship Id="rId4" Type="http://schemas.openxmlformats.org/officeDocument/2006/relationships/slideLayout" Target="../slideLayouts/slideLayout5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7884692"/>
      </p:ext>
    </p:extLst>
  </p:cSld>
  <p:clrMap bg1="lt1" tx1="dk1" bg2="lt2" tx2="dk2" accent1="accent1" accent2="accent2" accent3="accent3" accent4="accent4" accent5="accent5" accent6="accent6" hlink="hlink" folHlink="folHlink"/>
  <p:sldLayoutIdLst>
    <p:sldLayoutId id="2147483661" r:id="rId1"/>
    <p:sldLayoutId id="2147483758" r:id="rId2"/>
    <p:sldLayoutId id="2147483759" r:id="rId3"/>
    <p:sldLayoutId id="2147483760" r:id="rId4"/>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63496602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66068942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8998385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17725970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losing Slid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81000"/>
            <a:ext cx="8229600" cy="1143000"/>
          </a:xfrm>
          <a:prstGeom prst="rect">
            <a:avLst/>
          </a:prstGeom>
        </p:spPr>
        <p:txBody>
          <a:bodyPr vert="horz" lIns="91440" tIns="45720" rIns="91440" bIns="45720" rtlCol="0" anchor="ctr">
            <a:normAutofit/>
          </a:bodyPr>
          <a:lstStyle/>
          <a:p>
            <a:r>
              <a:rPr lang="en-US" dirty="0" smtClean="0"/>
              <a:t>Closing Slide</a:t>
            </a:r>
            <a:endParaRPr lang="en-US" dirty="0"/>
          </a:p>
        </p:txBody>
      </p:sp>
      <p:sp>
        <p:nvSpPr>
          <p:cNvPr id="3" name="Text Placeholder 2"/>
          <p:cNvSpPr>
            <a:spLocks noGrp="1"/>
          </p:cNvSpPr>
          <p:nvPr>
            <p:ph type="body" idx="1"/>
          </p:nvPr>
        </p:nvSpPr>
        <p:spPr>
          <a:xfrm>
            <a:off x="457200" y="1600201"/>
            <a:ext cx="8229600" cy="2514600"/>
          </a:xfrm>
          <a:prstGeom prst="rect">
            <a:avLst/>
          </a:prstGeom>
        </p:spPr>
        <p:txBody>
          <a:bodyPr vert="horz" lIns="91440" tIns="45720" rIns="91440" bIns="45720" rtlCol="0">
            <a:normAutofit/>
          </a:bodyPr>
          <a:lstStyle/>
          <a:p>
            <a:pPr lvl="0"/>
            <a:r>
              <a:rPr lang="en-US" dirty="0" smtClean="0"/>
              <a:t>Click to edit Master text styles</a:t>
            </a:r>
          </a:p>
        </p:txBody>
      </p:sp>
    </p:spTree>
    <p:extLst>
      <p:ext uri="{BB962C8B-B14F-4D97-AF65-F5344CB8AC3E}">
        <p14:creationId xmlns:p14="http://schemas.microsoft.com/office/powerpoint/2010/main" val="283461905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457200" rtl="0" eaLnBrk="1" latinLnBrk="0" hangingPunct="1">
        <a:spcBef>
          <a:spcPct val="0"/>
        </a:spcBef>
        <a:buNone/>
        <a:defRPr sz="4400" b="0" kern="1200">
          <a:solidFill>
            <a:schemeClr val="tx2"/>
          </a:solidFill>
          <a:latin typeface="+mj-lt"/>
          <a:ea typeface="+mj-ea"/>
          <a:cs typeface="+mj-cs"/>
        </a:defRPr>
      </a:lvl1pPr>
    </p:titleStyle>
    <p:bodyStyle>
      <a:lvl1pPr marL="0" indent="0" algn="ctr" defTabSz="457200" rtl="0" eaLnBrk="1" latinLnBrk="0" hangingPunct="1">
        <a:spcBef>
          <a:spcPct val="20000"/>
        </a:spcBef>
        <a:buFont typeface="Arial"/>
        <a:buNone/>
        <a:defRPr sz="2800" kern="1200">
          <a:solidFill>
            <a:schemeClr val="bg2">
              <a:lumMod val="25000"/>
            </a:schemeClr>
          </a:solidFill>
          <a:latin typeface="+mn-lt"/>
          <a:ea typeface="+mn-ea"/>
          <a:cs typeface="Cambria"/>
        </a:defRPr>
      </a:lvl1pPr>
      <a:lvl2pPr marL="0" indent="0" algn="ctr" defTabSz="457200" rtl="0" eaLnBrk="1" latinLnBrk="0" hangingPunct="1">
        <a:spcBef>
          <a:spcPct val="20000"/>
        </a:spcBef>
        <a:buFont typeface="Arial"/>
        <a:buNone/>
        <a:defRPr sz="1400" b="0" i="0" kern="1200">
          <a:solidFill>
            <a:schemeClr val="bg2">
              <a:lumMod val="25000"/>
            </a:schemeClr>
          </a:solidFill>
          <a:latin typeface="+mn-lt"/>
          <a:ea typeface="+mn-ea"/>
          <a:cs typeface="+mn-cs"/>
        </a:defRPr>
      </a:lvl2pPr>
      <a:lvl3pPr marL="0" indent="0" algn="ctr" defTabSz="457200" rtl="0" eaLnBrk="1" latinLnBrk="0" hangingPunct="1">
        <a:spcBef>
          <a:spcPct val="20000"/>
        </a:spcBef>
        <a:buFont typeface="Arial"/>
        <a:buNone/>
        <a:defRPr sz="1400" i="0" kern="1200">
          <a:solidFill>
            <a:schemeClr val="bg2">
              <a:lumMod val="25000"/>
            </a:schemeClr>
          </a:solidFill>
          <a:latin typeface="+mn-lt"/>
          <a:ea typeface="+mn-ea"/>
          <a:cs typeface="+mn-cs"/>
        </a:defRPr>
      </a:lvl3pPr>
      <a:lvl4pPr marL="0" indent="0" algn="ctr" defTabSz="457200" rtl="0" eaLnBrk="1" latinLnBrk="0" hangingPunct="1">
        <a:spcBef>
          <a:spcPct val="20000"/>
        </a:spcBef>
        <a:buFont typeface="Arial"/>
        <a:buNone/>
        <a:defRPr sz="14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2159345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146808615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5632687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32328025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5/11/2018</a:t>
            </a:fld>
            <a:endParaRPr lang="en-US" dirty="0">
              <a:solidFill>
                <a:prstClr val="white"/>
              </a:solidFill>
            </a:endParaRPr>
          </a:p>
        </p:txBody>
      </p:sp>
    </p:spTree>
    <p:extLst>
      <p:ext uri="{BB962C8B-B14F-4D97-AF65-F5344CB8AC3E}">
        <p14:creationId xmlns:p14="http://schemas.microsoft.com/office/powerpoint/2010/main" val="2504038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Historic Preservation Commission	</a:t>
            </a:r>
            <a:endParaRPr lang="en-US" dirty="0"/>
          </a:p>
        </p:txBody>
      </p:sp>
      <p:sp>
        <p:nvSpPr>
          <p:cNvPr id="5" name="Subtitle 4"/>
          <p:cNvSpPr>
            <a:spLocks noGrp="1"/>
          </p:cNvSpPr>
          <p:nvPr>
            <p:ph type="subTitle" idx="1"/>
          </p:nvPr>
        </p:nvSpPr>
        <p:spPr>
          <a:xfrm>
            <a:off x="685800" y="4724400"/>
            <a:ext cx="6553200" cy="1066800"/>
          </a:xfrm>
        </p:spPr>
        <p:txBody>
          <a:bodyPr/>
          <a:lstStyle/>
          <a:p>
            <a:r>
              <a:rPr lang="en-US" sz="2800" dirty="0" smtClean="0">
                <a:solidFill>
                  <a:schemeClr val="bg1">
                    <a:lumMod val="75000"/>
                  </a:schemeClr>
                </a:solidFill>
              </a:rPr>
              <a:t>May 10, 2018</a:t>
            </a:r>
            <a:endParaRPr lang="en-US" sz="2800" dirty="0">
              <a:solidFill>
                <a:schemeClr val="bg1">
                  <a:lumMod val="75000"/>
                </a:schemeClr>
              </a:solidFill>
            </a:endParaRPr>
          </a:p>
        </p:txBody>
      </p:sp>
    </p:spTree>
    <p:extLst>
      <p:ext uri="{BB962C8B-B14F-4D97-AF65-F5344CB8AC3E}">
        <p14:creationId xmlns:p14="http://schemas.microsoft.com/office/powerpoint/2010/main" val="2885867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p:txBody>
          <a:bodyPr/>
          <a:lstStyle/>
          <a:p>
            <a:r>
              <a:rPr lang="en-US" dirty="0"/>
              <a:t>Approve as submitted; or</a:t>
            </a:r>
          </a:p>
          <a:p>
            <a:r>
              <a:rPr lang="en-US" dirty="0"/>
              <a:t>Approve with modifications agreeable to the applicant; or </a:t>
            </a:r>
          </a:p>
          <a:p>
            <a:r>
              <a:rPr lang="en-US" dirty="0"/>
              <a:t>Deny the application; or </a:t>
            </a:r>
          </a:p>
          <a:p>
            <a:r>
              <a:rPr lang="en-US" dirty="0"/>
              <a:t>Request additional information.</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445990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41854348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347 18</a:t>
            </a:r>
            <a:r>
              <a:rPr lang="en-US" baseline="30000" dirty="0" smtClean="0"/>
              <a:t>th</a:t>
            </a:r>
            <a:r>
              <a:rPr lang="en-US" dirty="0" smtClean="0"/>
              <a:t> St SE</a:t>
            </a:r>
            <a:endParaRPr lang="en-US" dirty="0"/>
          </a:p>
        </p:txBody>
      </p:sp>
      <p:sp>
        <p:nvSpPr>
          <p:cNvPr id="2" name="Text Placeholder 1"/>
          <p:cNvSpPr>
            <a:spLocks noGrp="1"/>
          </p:cNvSpPr>
          <p:nvPr>
            <p:ph type="body" idx="1"/>
          </p:nvPr>
        </p:nvSpPr>
        <p:spPr/>
        <p:txBody>
          <a:bodyPr/>
          <a:lstStyle/>
          <a:p>
            <a:r>
              <a:rPr lang="en-US" dirty="0" smtClean="0"/>
              <a:t>Certificate of Appropriateness </a:t>
            </a:r>
            <a:endParaRPr lang="en-US" dirty="0"/>
          </a:p>
        </p:txBody>
      </p:sp>
    </p:spTree>
    <p:extLst>
      <p:ext uri="{BB962C8B-B14F-4D97-AF65-F5344CB8AC3E}">
        <p14:creationId xmlns:p14="http://schemas.microsoft.com/office/powerpoint/2010/main" val="1263842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2" name="Content Placeholder 1"/>
          <p:cNvSpPr>
            <a:spLocks noGrp="1"/>
          </p:cNvSpPr>
          <p:nvPr>
            <p:ph sz="half" idx="1"/>
          </p:nvPr>
        </p:nvSpPr>
        <p:spPr/>
        <p:txBody>
          <a:bodyPr>
            <a:normAutofit fontScale="92500"/>
          </a:bodyPr>
          <a:lstStyle/>
          <a:p>
            <a:r>
              <a:rPr lang="en-US" dirty="0" smtClean="0"/>
              <a:t>Constructed in 1915</a:t>
            </a:r>
          </a:p>
          <a:p>
            <a:r>
              <a:rPr lang="en-US" dirty="0" smtClean="0"/>
              <a:t>Replacing a total of 17 windows</a:t>
            </a:r>
          </a:p>
          <a:p>
            <a:r>
              <a:rPr lang="en-US" dirty="0" smtClean="0"/>
              <a:t>Replacing 2 side doors</a:t>
            </a:r>
          </a:p>
          <a:p>
            <a:r>
              <a:rPr lang="en-US" dirty="0" smtClean="0"/>
              <a:t>Relocating a side door to rear</a:t>
            </a:r>
          </a:p>
          <a:p>
            <a:r>
              <a:rPr lang="en-US" dirty="0"/>
              <a:t>A</a:t>
            </a:r>
            <a:r>
              <a:rPr lang="en-US" dirty="0" smtClean="0"/>
              <a:t>ddition of 1 garage door. </a:t>
            </a:r>
          </a:p>
          <a:p>
            <a:r>
              <a:rPr lang="en-US" dirty="0"/>
              <a:t>Contributing structure to </a:t>
            </a:r>
            <a:r>
              <a:rPr lang="en-US" dirty="0" smtClean="0"/>
              <a:t>the Redmond Grande Historic District</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5/11/2018</a:t>
            </a:fld>
            <a:endParaRPr lang="en-US" dirty="0">
              <a:solidFill>
                <a:prstClr val="white"/>
              </a:solidFill>
            </a:endParaRPr>
          </a:p>
        </p:txBody>
      </p:sp>
      <p:pic>
        <p:nvPicPr>
          <p:cNvPr id="3" name="Content Placeholder 2"/>
          <p:cNvPicPr>
            <a:picLocks noGrp="1" noChangeAspect="1"/>
          </p:cNvPicPr>
          <p:nvPr>
            <p:ph sz="half" idx="2"/>
          </p:nvPr>
        </p:nvPicPr>
        <p:blipFill rotWithShape="1">
          <a:blip r:embed="rId2"/>
          <a:srcRect l="26754" t="-1" r="20728" b="473"/>
          <a:stretch/>
        </p:blipFill>
        <p:spPr>
          <a:xfrm>
            <a:off x="4648200" y="1828800"/>
            <a:ext cx="4038600" cy="3581400"/>
          </a:xfrm>
          <a:prstGeom prst="rect">
            <a:avLst/>
          </a:prstGeom>
        </p:spPr>
      </p:pic>
      <p:sp>
        <p:nvSpPr>
          <p:cNvPr id="5" name="Rectangle 4"/>
          <p:cNvSpPr/>
          <p:nvPr/>
        </p:nvSpPr>
        <p:spPr>
          <a:xfrm>
            <a:off x="6172200" y="3810000"/>
            <a:ext cx="762000" cy="3810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608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347 18</a:t>
            </a:r>
            <a:r>
              <a:rPr lang="en-US" baseline="30000" dirty="0"/>
              <a:t>th</a:t>
            </a:r>
            <a:r>
              <a:rPr lang="en-US" dirty="0"/>
              <a:t> St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9264" y="1600200"/>
            <a:ext cx="3394472" cy="4525963"/>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2239411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347 18</a:t>
            </a:r>
            <a:r>
              <a:rPr lang="en-US" baseline="30000" dirty="0"/>
              <a:t>th</a:t>
            </a:r>
            <a:r>
              <a:rPr lang="en-US" dirty="0"/>
              <a:t> St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9264" y="1600200"/>
            <a:ext cx="3394472" cy="4525963"/>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370193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347 18</a:t>
            </a:r>
            <a:r>
              <a:rPr lang="en-US" baseline="30000" dirty="0"/>
              <a:t>th</a:t>
            </a:r>
            <a:r>
              <a:rPr lang="en-US" dirty="0"/>
              <a:t> St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11" name="Content Placeholder 1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9264" y="1600200"/>
            <a:ext cx="3394472" cy="4525963"/>
          </a:xfrm>
        </p:spPr>
      </p:pic>
      <p:sp>
        <p:nvSpPr>
          <p:cNvPr id="12" name="Rectangle 11"/>
          <p:cNvSpPr/>
          <p:nvPr/>
        </p:nvSpPr>
        <p:spPr>
          <a:xfrm>
            <a:off x="2667000" y="3886200"/>
            <a:ext cx="533400" cy="1219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715000" y="4419600"/>
            <a:ext cx="609600" cy="95805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981200" y="4114800"/>
            <a:ext cx="457200" cy="990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752600" y="3529018"/>
            <a:ext cx="1659365" cy="369332"/>
          </a:xfrm>
          <a:prstGeom prst="rect">
            <a:avLst/>
          </a:prstGeom>
          <a:noFill/>
        </p:spPr>
        <p:txBody>
          <a:bodyPr wrap="none" rtlCol="0">
            <a:spAutoFit/>
          </a:bodyPr>
          <a:lstStyle/>
          <a:p>
            <a:r>
              <a:rPr lang="en-US" dirty="0" smtClean="0">
                <a:solidFill>
                  <a:srgbClr val="FF0000"/>
                </a:solidFill>
              </a:rPr>
              <a:t>Relocating door</a:t>
            </a:r>
            <a:endParaRPr lang="en-US" dirty="0">
              <a:solidFill>
                <a:srgbClr val="FF0000"/>
              </a:solidFill>
            </a:endParaRPr>
          </a:p>
        </p:txBody>
      </p:sp>
      <p:sp>
        <p:nvSpPr>
          <p:cNvPr id="16" name="TextBox 15"/>
          <p:cNvSpPr txBox="1"/>
          <p:nvPr/>
        </p:nvSpPr>
        <p:spPr>
          <a:xfrm>
            <a:off x="5531370" y="4079576"/>
            <a:ext cx="1586460" cy="369332"/>
          </a:xfrm>
          <a:prstGeom prst="rect">
            <a:avLst/>
          </a:prstGeom>
          <a:noFill/>
        </p:spPr>
        <p:txBody>
          <a:bodyPr wrap="none" rtlCol="0">
            <a:spAutoFit/>
          </a:bodyPr>
          <a:lstStyle/>
          <a:p>
            <a:r>
              <a:rPr lang="en-US" dirty="0" smtClean="0">
                <a:solidFill>
                  <a:srgbClr val="FF0000"/>
                </a:solidFill>
              </a:rPr>
              <a:t>Replacing door</a:t>
            </a:r>
            <a:endParaRPr lang="en-US" dirty="0">
              <a:solidFill>
                <a:srgbClr val="FF0000"/>
              </a:solidFill>
            </a:endParaRPr>
          </a:p>
        </p:txBody>
      </p:sp>
    </p:spTree>
    <p:extLst>
      <p:ext uri="{BB962C8B-B14F-4D97-AF65-F5344CB8AC3E}">
        <p14:creationId xmlns:p14="http://schemas.microsoft.com/office/powerpoint/2010/main" val="24212135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347 18</a:t>
            </a:r>
            <a:r>
              <a:rPr lang="en-US" baseline="30000" dirty="0"/>
              <a:t>th</a:t>
            </a:r>
            <a:r>
              <a:rPr lang="en-US" dirty="0"/>
              <a:t> St SE</a:t>
            </a: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0891" y="1600200"/>
            <a:ext cx="6034617" cy="4525963"/>
          </a:xfrm>
        </p:spPr>
      </p:pic>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5/11/2018</a:t>
            </a:fld>
            <a:endParaRPr lang="en-US" dirty="0"/>
          </a:p>
        </p:txBody>
      </p:sp>
      <p:sp>
        <p:nvSpPr>
          <p:cNvPr id="10" name="Rectangle 9"/>
          <p:cNvSpPr/>
          <p:nvPr/>
        </p:nvSpPr>
        <p:spPr>
          <a:xfrm>
            <a:off x="4419600" y="3505200"/>
            <a:ext cx="1066800" cy="2209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038600" y="2858869"/>
            <a:ext cx="2248501" cy="646331"/>
          </a:xfrm>
          <a:prstGeom prst="rect">
            <a:avLst/>
          </a:prstGeom>
          <a:noFill/>
        </p:spPr>
        <p:txBody>
          <a:bodyPr wrap="none" rtlCol="0">
            <a:spAutoFit/>
          </a:bodyPr>
          <a:lstStyle/>
          <a:p>
            <a:r>
              <a:rPr lang="en-US" dirty="0" smtClean="0">
                <a:solidFill>
                  <a:srgbClr val="FF0000"/>
                </a:solidFill>
              </a:rPr>
              <a:t>Approximate location </a:t>
            </a:r>
          </a:p>
          <a:p>
            <a:r>
              <a:rPr lang="en-US" dirty="0" smtClean="0">
                <a:solidFill>
                  <a:srgbClr val="FF0000"/>
                </a:solidFill>
              </a:rPr>
              <a:t>of new door </a:t>
            </a:r>
            <a:endParaRPr lang="en-US" dirty="0">
              <a:solidFill>
                <a:srgbClr val="FF0000"/>
              </a:solidFill>
            </a:endParaRPr>
          </a:p>
        </p:txBody>
      </p:sp>
    </p:spTree>
    <p:extLst>
      <p:ext uri="{BB962C8B-B14F-4D97-AF65-F5344CB8AC3E}">
        <p14:creationId xmlns:p14="http://schemas.microsoft.com/office/powerpoint/2010/main" val="1065530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Materials</a:t>
            </a:r>
            <a:endParaRPr lang="en-US" dirty="0"/>
          </a:p>
        </p:txBody>
      </p:sp>
      <p:sp>
        <p:nvSpPr>
          <p:cNvPr id="2" name="Content Placeholder 1"/>
          <p:cNvSpPr>
            <a:spLocks noGrp="1"/>
          </p:cNvSpPr>
          <p:nvPr>
            <p:ph idx="1"/>
          </p:nvPr>
        </p:nvSpPr>
        <p:spPr/>
        <p:txBody>
          <a:bodyPr/>
          <a:lstStyle/>
          <a:p>
            <a:r>
              <a:rPr lang="en-US" dirty="0" err="1" smtClean="0"/>
              <a:t>Jeldwen</a:t>
            </a:r>
            <a:r>
              <a:rPr lang="en-US" dirty="0" smtClean="0"/>
              <a:t> </a:t>
            </a:r>
            <a:r>
              <a:rPr lang="en-US" dirty="0"/>
              <a:t>w</a:t>
            </a:r>
            <a:r>
              <a:rPr lang="en-US" dirty="0" smtClean="0"/>
              <a:t>ood windows</a:t>
            </a:r>
          </a:p>
          <a:p>
            <a:r>
              <a:rPr lang="en-US" dirty="0" smtClean="0"/>
              <a:t>Premium </a:t>
            </a:r>
            <a:r>
              <a:rPr lang="en-US" dirty="0" err="1" smtClean="0"/>
              <a:t>Jeldwen</a:t>
            </a:r>
            <a:r>
              <a:rPr lang="en-US" dirty="0" smtClean="0"/>
              <a:t> </a:t>
            </a:r>
            <a:r>
              <a:rPr lang="en-US" dirty="0"/>
              <a:t>v</a:t>
            </a:r>
            <a:r>
              <a:rPr lang="en-US" dirty="0" smtClean="0"/>
              <a:t>inyl windows</a:t>
            </a:r>
          </a:p>
          <a:p>
            <a:r>
              <a:rPr lang="en-US" dirty="0" err="1" smtClean="0"/>
              <a:t>Mastercraft</a:t>
            </a:r>
            <a:r>
              <a:rPr lang="en-US" dirty="0" smtClean="0"/>
              <a:t> steel exterior doors</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pic>
        <p:nvPicPr>
          <p:cNvPr id="1026" name="Picture 2" descr="MastercraftÂ®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112" y="3505200"/>
            <a:ext cx="1096975"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nyl Wind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3505200"/>
            <a:ext cx="2537698"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od Wind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413" y="3505200"/>
            <a:ext cx="257686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435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Guidelines</a:t>
            </a:r>
            <a:endParaRPr lang="en-US" dirty="0"/>
          </a:p>
        </p:txBody>
      </p:sp>
      <p:sp>
        <p:nvSpPr>
          <p:cNvPr id="3" name="Content Placeholder 2"/>
          <p:cNvSpPr>
            <a:spLocks noGrp="1"/>
          </p:cNvSpPr>
          <p:nvPr>
            <p:ph sz="half" idx="1"/>
          </p:nvPr>
        </p:nvSpPr>
        <p:spPr>
          <a:xfrm>
            <a:off x="457200" y="1874838"/>
            <a:ext cx="4038600" cy="4251325"/>
          </a:xfrm>
        </p:spPr>
        <p:txBody>
          <a:bodyPr numCol="1">
            <a:normAutofit fontScale="77500" lnSpcReduction="20000"/>
          </a:bodyPr>
          <a:lstStyle/>
          <a:p>
            <a:pPr marL="0" indent="0">
              <a:buNone/>
            </a:pPr>
            <a:r>
              <a:rPr lang="en-US" b="1" dirty="0"/>
              <a:t>Recommended: </a:t>
            </a:r>
          </a:p>
          <a:p>
            <a:r>
              <a:rPr lang="en-US" dirty="0"/>
              <a:t>Retain and repair historic window </a:t>
            </a:r>
            <a:r>
              <a:rPr lang="en-US" dirty="0" smtClean="0"/>
              <a:t>sashes and frames</a:t>
            </a:r>
          </a:p>
          <a:p>
            <a:r>
              <a:rPr lang="en-US" dirty="0"/>
              <a:t>Replace windows with the home’s </a:t>
            </a:r>
            <a:r>
              <a:rPr lang="en-US" dirty="0" smtClean="0"/>
              <a:t>original window </a:t>
            </a:r>
            <a:r>
              <a:rPr lang="en-US" dirty="0"/>
              <a:t>material (e.g. wood for wood)</a:t>
            </a:r>
          </a:p>
          <a:p>
            <a:r>
              <a:rPr lang="en-US" dirty="0" smtClean="0"/>
              <a:t>Replacement </a:t>
            </a:r>
            <a:r>
              <a:rPr lang="en-US" dirty="0"/>
              <a:t>windows should </a:t>
            </a:r>
            <a:r>
              <a:rPr lang="en-US" dirty="0" smtClean="0"/>
              <a:t>match the</a:t>
            </a:r>
            <a:r>
              <a:rPr lang="en-US" dirty="0"/>
              <a:t> </a:t>
            </a:r>
            <a:r>
              <a:rPr lang="en-US" dirty="0" smtClean="0"/>
              <a:t>originals </a:t>
            </a:r>
            <a:r>
              <a:rPr lang="en-US" dirty="0"/>
              <a:t>as closely as </a:t>
            </a:r>
            <a:r>
              <a:rPr lang="en-US" dirty="0" smtClean="0"/>
              <a:t>possible </a:t>
            </a:r>
          </a:p>
          <a:p>
            <a:r>
              <a:rPr lang="en-US" dirty="0"/>
              <a:t>Repair or install new storm </a:t>
            </a:r>
            <a:r>
              <a:rPr lang="en-US" dirty="0" smtClean="0"/>
              <a:t>windows</a:t>
            </a:r>
          </a:p>
          <a:p>
            <a:r>
              <a:rPr lang="en-US" dirty="0"/>
              <a:t>Vinyl or aluminum products are </a:t>
            </a:r>
            <a:r>
              <a:rPr lang="en-US" dirty="0" smtClean="0"/>
              <a:t>allowed only </a:t>
            </a:r>
            <a:r>
              <a:rPr lang="en-US" dirty="0"/>
              <a:t>at the rear of a house</a:t>
            </a:r>
          </a:p>
        </p:txBody>
      </p:sp>
      <p:sp>
        <p:nvSpPr>
          <p:cNvPr id="6" name="Content Placeholder 5"/>
          <p:cNvSpPr>
            <a:spLocks noGrp="1"/>
          </p:cNvSpPr>
          <p:nvPr>
            <p:ph sz="half" idx="2"/>
          </p:nvPr>
        </p:nvSpPr>
        <p:spPr>
          <a:xfrm>
            <a:off x="4648200" y="1874836"/>
            <a:ext cx="4038600" cy="4251327"/>
          </a:xfrm>
        </p:spPr>
        <p:txBody>
          <a:bodyPr>
            <a:normAutofit fontScale="77500" lnSpcReduction="20000"/>
          </a:bodyPr>
          <a:lstStyle/>
          <a:p>
            <a:pPr marL="0" indent="0">
              <a:buNone/>
            </a:pPr>
            <a:r>
              <a:rPr lang="en-US" b="1" dirty="0"/>
              <a:t>Not Recommended:</a:t>
            </a:r>
          </a:p>
          <a:p>
            <a:r>
              <a:rPr lang="en-US" dirty="0"/>
              <a:t>Windows constructed of </a:t>
            </a:r>
            <a:r>
              <a:rPr lang="en-US" dirty="0" smtClean="0"/>
              <a:t>modern building </a:t>
            </a:r>
            <a:r>
              <a:rPr lang="en-US" dirty="0"/>
              <a:t>materials, such as </a:t>
            </a:r>
            <a:r>
              <a:rPr lang="en-US" dirty="0" smtClean="0"/>
              <a:t>vinyl or </a:t>
            </a:r>
            <a:r>
              <a:rPr lang="en-US" dirty="0"/>
              <a:t>aluminum on the front and </a:t>
            </a:r>
            <a:r>
              <a:rPr lang="en-US" dirty="0" smtClean="0"/>
              <a:t>side of homes</a:t>
            </a:r>
          </a:p>
          <a:p>
            <a:r>
              <a:rPr lang="en-US" dirty="0"/>
              <a:t>Decreasing the size of </a:t>
            </a:r>
            <a:r>
              <a:rPr lang="en-US" dirty="0" smtClean="0"/>
              <a:t>the window opening</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1638107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221 15</a:t>
            </a:r>
            <a:r>
              <a:rPr lang="en-US" baseline="30000" dirty="0" smtClean="0"/>
              <a:t>th</a:t>
            </a:r>
            <a:r>
              <a:rPr lang="en-US" dirty="0" smtClean="0"/>
              <a:t> St SE</a:t>
            </a:r>
            <a:endParaRPr lang="en-US" dirty="0"/>
          </a:p>
        </p:txBody>
      </p:sp>
      <p:sp>
        <p:nvSpPr>
          <p:cNvPr id="2" name="Text Placeholder 1"/>
          <p:cNvSpPr>
            <a:spLocks noGrp="1"/>
          </p:cNvSpPr>
          <p:nvPr>
            <p:ph type="body" idx="1"/>
          </p:nvPr>
        </p:nvSpPr>
        <p:spPr/>
        <p:txBody>
          <a:bodyPr/>
          <a:lstStyle/>
          <a:p>
            <a:r>
              <a:rPr lang="en-US" dirty="0" smtClean="0"/>
              <a:t>Certificate of Appropriateness</a:t>
            </a:r>
            <a:endParaRPr lang="en-US" dirty="0"/>
          </a:p>
        </p:txBody>
      </p:sp>
    </p:spTree>
    <p:extLst>
      <p:ext uri="{BB962C8B-B14F-4D97-AF65-F5344CB8AC3E}">
        <p14:creationId xmlns:p14="http://schemas.microsoft.com/office/powerpoint/2010/main" val="30161888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Door Guidelines</a:t>
            </a:r>
            <a:endParaRPr lang="en-US" dirty="0"/>
          </a:p>
        </p:txBody>
      </p:sp>
      <p:sp>
        <p:nvSpPr>
          <p:cNvPr id="6" name="Content Placeholder 5"/>
          <p:cNvSpPr>
            <a:spLocks noGrp="1"/>
          </p:cNvSpPr>
          <p:nvPr>
            <p:ph sz="half" idx="1"/>
          </p:nvPr>
        </p:nvSpPr>
        <p:spPr>
          <a:xfrm>
            <a:off x="457200" y="1874837"/>
            <a:ext cx="4038600" cy="4251325"/>
          </a:xfrm>
        </p:spPr>
        <p:txBody>
          <a:bodyPr>
            <a:normAutofit fontScale="92500" lnSpcReduction="20000"/>
          </a:bodyPr>
          <a:lstStyle/>
          <a:p>
            <a:pPr marL="0" indent="0">
              <a:buNone/>
            </a:pPr>
            <a:r>
              <a:rPr lang="en-US" b="1" dirty="0"/>
              <a:t>Recommended: </a:t>
            </a:r>
            <a:endParaRPr lang="en-US" dirty="0"/>
          </a:p>
          <a:p>
            <a:r>
              <a:rPr lang="en-US" dirty="0"/>
              <a:t>Repairing the original wood door</a:t>
            </a:r>
          </a:p>
          <a:p>
            <a:r>
              <a:rPr lang="en-US" dirty="0" smtClean="0"/>
              <a:t>Replacing </a:t>
            </a:r>
            <a:r>
              <a:rPr lang="en-US" dirty="0"/>
              <a:t>doors visible from the </a:t>
            </a:r>
            <a:r>
              <a:rPr lang="en-US" dirty="0" smtClean="0"/>
              <a:t>street with </a:t>
            </a:r>
            <a:r>
              <a:rPr lang="en-US" dirty="0"/>
              <a:t>wood doors</a:t>
            </a:r>
          </a:p>
          <a:p>
            <a:r>
              <a:rPr lang="en-US" dirty="0" smtClean="0"/>
              <a:t>Storm </a:t>
            </a:r>
            <a:r>
              <a:rPr lang="en-US" dirty="0"/>
              <a:t>or screen doors</a:t>
            </a:r>
          </a:p>
          <a:p>
            <a:r>
              <a:rPr lang="en-US" dirty="0" smtClean="0"/>
              <a:t>Retaining </a:t>
            </a:r>
            <a:r>
              <a:rPr lang="en-US" dirty="0"/>
              <a:t>the same door size</a:t>
            </a:r>
          </a:p>
          <a:p>
            <a:r>
              <a:rPr lang="en-US" dirty="0" smtClean="0"/>
              <a:t>Retaining </a:t>
            </a:r>
            <a:r>
              <a:rPr lang="en-US" dirty="0"/>
              <a:t>historic trim around doors</a:t>
            </a:r>
          </a:p>
        </p:txBody>
      </p:sp>
      <p:sp>
        <p:nvSpPr>
          <p:cNvPr id="7" name="Content Placeholder 6"/>
          <p:cNvSpPr>
            <a:spLocks noGrp="1"/>
          </p:cNvSpPr>
          <p:nvPr>
            <p:ph sz="half" idx="2"/>
          </p:nvPr>
        </p:nvSpPr>
        <p:spPr>
          <a:xfrm>
            <a:off x="4648200" y="1874838"/>
            <a:ext cx="4038600" cy="4251324"/>
          </a:xfrm>
        </p:spPr>
        <p:txBody>
          <a:bodyPr>
            <a:normAutofit fontScale="92500" lnSpcReduction="20000"/>
          </a:bodyPr>
          <a:lstStyle/>
          <a:p>
            <a:pPr marL="0" indent="0">
              <a:buNone/>
            </a:pPr>
            <a:r>
              <a:rPr lang="en-US" b="1" dirty="0"/>
              <a:t>Not Recommended: </a:t>
            </a:r>
            <a:endParaRPr lang="en-US" dirty="0"/>
          </a:p>
          <a:p>
            <a:r>
              <a:rPr lang="en-US" dirty="0"/>
              <a:t>Replacing doors visible from the </a:t>
            </a:r>
            <a:r>
              <a:rPr lang="en-US" dirty="0" smtClean="0"/>
              <a:t>street with </a:t>
            </a:r>
            <a:r>
              <a:rPr lang="en-US" dirty="0"/>
              <a:t>doors made of modern materials</a:t>
            </a:r>
          </a:p>
          <a:p>
            <a:r>
              <a:rPr lang="en-US" dirty="0" smtClean="0"/>
              <a:t>Unusual </a:t>
            </a:r>
            <a:r>
              <a:rPr lang="en-US" dirty="0"/>
              <a:t>shaped glass panes (such as </a:t>
            </a:r>
            <a:r>
              <a:rPr lang="en-US" dirty="0" smtClean="0"/>
              <a:t>star bursts</a:t>
            </a:r>
            <a:r>
              <a:rPr lang="en-US" dirty="0"/>
              <a:t>)</a:t>
            </a:r>
          </a:p>
          <a:p>
            <a:r>
              <a:rPr lang="en-US" dirty="0" smtClean="0"/>
              <a:t>Increasing </a:t>
            </a:r>
            <a:r>
              <a:rPr lang="en-US" dirty="0"/>
              <a:t>or decreasing the original </a:t>
            </a:r>
            <a:r>
              <a:rPr lang="en-US" dirty="0" smtClean="0"/>
              <a:t>door size</a:t>
            </a:r>
            <a:r>
              <a:rPr lang="en-US" dirty="0"/>
              <a:t>.</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1529283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 Prioritization</a:t>
            </a:r>
          </a:p>
        </p:txBody>
      </p:sp>
      <p:sp>
        <p:nvSpPr>
          <p:cNvPr id="3" name="Content Placeholder 2"/>
          <p:cNvSpPr>
            <a:spLocks noGrp="1"/>
          </p:cNvSpPr>
          <p:nvPr>
            <p:ph sz="half" idx="1"/>
          </p:nvPr>
        </p:nvSpPr>
        <p:spPr/>
        <p:txBody>
          <a:bodyPr>
            <a:normAutofit fontScale="70000" lnSpcReduction="20000"/>
          </a:bodyPr>
          <a:lstStyle/>
          <a:p>
            <a:pPr marL="514350" indent="-514350">
              <a:buFont typeface="+mj-lt"/>
              <a:buAutoNum type="arabicPeriod"/>
            </a:pPr>
            <a:r>
              <a:rPr lang="en-US" dirty="0"/>
              <a:t>Those features that face the street or face the alley where it intersects the street. Buildings on corner lots, lots which are located at the intersection of two streets, or at the intersection of a street and an alley, are considered to have two street faces.</a:t>
            </a:r>
          </a:p>
          <a:p>
            <a:pPr marL="514350" indent="-514350">
              <a:buFont typeface="+mj-lt"/>
              <a:buAutoNum type="arabicPeriod"/>
            </a:pPr>
            <a:r>
              <a:rPr lang="en-US" dirty="0"/>
              <a:t>Features on sides of buildings that are visible from the street but don’t directly face the street.</a:t>
            </a:r>
          </a:p>
          <a:p>
            <a:pPr marL="514350" indent="-514350">
              <a:buFont typeface="+mj-lt"/>
              <a:buAutoNum type="arabicPeriod"/>
            </a:pPr>
            <a:r>
              <a:rPr lang="en-US" dirty="0"/>
              <a:t>Other exterior features not in direct view from the street such as at the rear of buildings.</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5/11/2018</a:t>
            </a:fld>
            <a:endParaRPr lang="en-US" dirty="0"/>
          </a:p>
        </p:txBody>
      </p:sp>
      <p:pic>
        <p:nvPicPr>
          <p:cNvPr id="8"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6318" t="5482" r="2852" b="2253"/>
          <a:stretch/>
        </p:blipFill>
        <p:spPr>
          <a:xfrm>
            <a:off x="4800600" y="1905000"/>
            <a:ext cx="3886149" cy="3413051"/>
          </a:xfrm>
          <a:prstGeom prst="rect">
            <a:avLst/>
          </a:prstGeom>
        </p:spPr>
      </p:pic>
    </p:spTree>
    <p:extLst>
      <p:ext uri="{BB962C8B-B14F-4D97-AF65-F5344CB8AC3E}">
        <p14:creationId xmlns:p14="http://schemas.microsoft.com/office/powerpoint/2010/main" val="2842190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Criteria for Decision</a:t>
            </a:r>
          </a:p>
        </p:txBody>
      </p:sp>
      <p:sp>
        <p:nvSpPr>
          <p:cNvPr id="7" name="Content Placeholder 6"/>
          <p:cNvSpPr>
            <a:spLocks noGrp="1"/>
          </p:cNvSpPr>
          <p:nvPr>
            <p:ph idx="1"/>
          </p:nvPr>
        </p:nvSpPr>
        <p:spPr/>
        <p:txBody>
          <a:bodyPr>
            <a:normAutofit fontScale="77500" lnSpcReduction="20000"/>
          </a:bodyPr>
          <a:lstStyle/>
          <a:p>
            <a:r>
              <a:rPr lang="en-US" dirty="0"/>
              <a:t>If any defining features of the building or structure as indicated, but not limited to those included on the Site Inventory Form(s) are proposed to be modified as a result of the proposal indicated on the application for Certificate.</a:t>
            </a:r>
          </a:p>
          <a:p>
            <a:r>
              <a:rPr lang="en-US" dirty="0"/>
              <a:t>If the proposal is consistent with the Guidelines for Cedar Rapids Historic Districts and/or the most recent edition of the Secretary of Interior's Standards for Rehabilitating Historic Buildings.</a:t>
            </a:r>
          </a:p>
          <a:p>
            <a:r>
              <a:rPr lang="en-US" dirty="0"/>
              <a:t>If the proposal mitigates adverse effects on the aesthetic, historic, or architectural significance of either the building or structure or of the local historic district or local historic landmark.</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0643853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Recommendation</a:t>
            </a:r>
            <a:endParaRPr lang="en-US" dirty="0"/>
          </a:p>
        </p:txBody>
      </p:sp>
      <p:sp>
        <p:nvSpPr>
          <p:cNvPr id="7" name="Content Placeholder 6"/>
          <p:cNvSpPr>
            <a:spLocks noGrp="1"/>
          </p:cNvSpPr>
          <p:nvPr>
            <p:ph idx="1"/>
          </p:nvPr>
        </p:nvSpPr>
        <p:spPr/>
        <p:txBody>
          <a:bodyPr/>
          <a:lstStyle/>
          <a:p>
            <a:r>
              <a:rPr lang="en-US" dirty="0" smtClean="0"/>
              <a:t>Staff recommends approval of the project</a:t>
            </a:r>
          </a:p>
          <a:p>
            <a:pPr lvl="1"/>
            <a:r>
              <a:rPr lang="en-US" dirty="0" smtClean="0"/>
              <a:t>Project mitigates its effects by using wood windows on the front façade. </a:t>
            </a:r>
          </a:p>
          <a:p>
            <a:pPr lvl="1"/>
            <a:r>
              <a:rPr lang="en-US" dirty="0" smtClean="0"/>
              <a:t>Modern materials on sides that afford the most flexibility</a:t>
            </a:r>
          </a:p>
          <a:p>
            <a:pPr lvl="1"/>
            <a:endParaRPr lang="en-US" dirty="0" smtClean="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1515983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p:txBody>
          <a:bodyPr/>
          <a:lstStyle/>
          <a:p>
            <a:r>
              <a:rPr lang="en-US" dirty="0"/>
              <a:t>Approve as submitted; or</a:t>
            </a:r>
          </a:p>
          <a:p>
            <a:r>
              <a:rPr lang="en-US" dirty="0"/>
              <a:t>Approve with modifications agreeable to the applicant; or </a:t>
            </a:r>
          </a:p>
          <a:p>
            <a:r>
              <a:rPr lang="en-US" dirty="0"/>
              <a:t>Deny the application; or </a:t>
            </a:r>
          </a:p>
          <a:p>
            <a:r>
              <a:rPr lang="en-US" dirty="0"/>
              <a:t>Request additional information.</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562580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24118804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2000 4</a:t>
            </a:r>
            <a:r>
              <a:rPr lang="en-US" baseline="30000" dirty="0" smtClean="0"/>
              <a:t>th</a:t>
            </a:r>
            <a:r>
              <a:rPr lang="en-US" dirty="0" smtClean="0"/>
              <a:t> Ave SE</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Tree>
    <p:extLst>
      <p:ext uri="{BB962C8B-B14F-4D97-AF65-F5344CB8AC3E}">
        <p14:creationId xmlns:p14="http://schemas.microsoft.com/office/powerpoint/2010/main" val="29026037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2000 4</a:t>
            </a:r>
            <a:r>
              <a:rPr lang="en-US" baseline="30000" dirty="0"/>
              <a:t>th</a:t>
            </a:r>
            <a:r>
              <a:rPr lang="en-US" dirty="0"/>
              <a:t> Ave SE</a:t>
            </a:r>
          </a:p>
        </p:txBody>
      </p:sp>
      <p:sp>
        <p:nvSpPr>
          <p:cNvPr id="2" name="Content Placeholder 1"/>
          <p:cNvSpPr>
            <a:spLocks noGrp="1"/>
          </p:cNvSpPr>
          <p:nvPr>
            <p:ph sz="half" idx="1"/>
          </p:nvPr>
        </p:nvSpPr>
        <p:spPr/>
        <p:txBody>
          <a:bodyPr>
            <a:normAutofit/>
          </a:bodyPr>
          <a:lstStyle/>
          <a:p>
            <a:r>
              <a:rPr lang="en-US" dirty="0" smtClean="0"/>
              <a:t>Accessory structure built in 1914</a:t>
            </a:r>
          </a:p>
          <a:p>
            <a:r>
              <a:rPr lang="en-US" dirty="0" smtClean="0"/>
              <a:t>Within area recommended for intensive survey </a:t>
            </a:r>
          </a:p>
          <a:p>
            <a:pPr lvl="1"/>
            <a:r>
              <a:rPr lang="en-US" dirty="0" smtClean="0"/>
              <a:t>Cedar Rapids Citywide Historic and Architectural Reconnaissance Survey</a:t>
            </a:r>
          </a:p>
          <a:p>
            <a:r>
              <a:rPr lang="en-US" dirty="0" smtClean="0"/>
              <a:t>Immediate release</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5/11/2018</a:t>
            </a:fld>
            <a:endParaRPr lang="en-US" dirty="0">
              <a:solidFill>
                <a:prstClr val="white"/>
              </a:solidFill>
            </a:endParaRPr>
          </a:p>
        </p:txBody>
      </p:sp>
      <p:pic>
        <p:nvPicPr>
          <p:cNvPr id="3" name="Content Placeholder 2"/>
          <p:cNvPicPr>
            <a:picLocks noGrp="1" noChangeAspect="1"/>
          </p:cNvPicPr>
          <p:nvPr>
            <p:ph sz="half" idx="2"/>
          </p:nvPr>
        </p:nvPicPr>
        <p:blipFill rotWithShape="1">
          <a:blip r:embed="rId2"/>
          <a:srcRect l="26075" r="26271" b="-389"/>
          <a:stretch/>
        </p:blipFill>
        <p:spPr>
          <a:xfrm>
            <a:off x="4648200" y="1828800"/>
            <a:ext cx="4038600" cy="3886200"/>
          </a:xfrm>
          <a:prstGeom prst="rect">
            <a:avLst/>
          </a:prstGeom>
        </p:spPr>
      </p:pic>
      <p:sp>
        <p:nvSpPr>
          <p:cNvPr id="5" name="Rectangle 4"/>
          <p:cNvSpPr/>
          <p:nvPr/>
        </p:nvSpPr>
        <p:spPr>
          <a:xfrm>
            <a:off x="6096000" y="3276600"/>
            <a:ext cx="685800" cy="1447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8210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2000 4</a:t>
            </a:r>
            <a:r>
              <a:rPr lang="en-US" baseline="30000" dirty="0"/>
              <a:t>th</a:t>
            </a:r>
            <a:r>
              <a:rPr lang="en-US" dirty="0"/>
              <a:t> Ave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545918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2000 4</a:t>
            </a:r>
            <a:r>
              <a:rPr lang="en-US" baseline="30000" dirty="0"/>
              <a:t>th</a:t>
            </a:r>
            <a:r>
              <a:rPr lang="en-US" dirty="0"/>
              <a:t> Ave SE</a:t>
            </a:r>
          </a:p>
        </p:txBody>
      </p:sp>
      <p:sp>
        <p:nvSpPr>
          <p:cNvPr id="2" name="Content Placeholder 1"/>
          <p:cNvSpPr>
            <a:spLocks noGrp="1"/>
          </p:cNvSpPr>
          <p:nvPr>
            <p:ph idx="1"/>
          </p:nvPr>
        </p:nvSpPr>
        <p:spPr/>
        <p:txBody>
          <a:bodyPr/>
          <a:lstStyle/>
          <a:p>
            <a:r>
              <a:rPr lang="en-US" dirty="0" smtClean="0"/>
              <a:t>Accessory structure in below normal condition</a:t>
            </a:r>
          </a:p>
          <a:p>
            <a:r>
              <a:rPr lang="en-US" dirty="0" smtClean="0"/>
              <a:t>Area is recommended for intensive survey</a:t>
            </a:r>
          </a:p>
          <a:p>
            <a:r>
              <a:rPr lang="en-US" dirty="0" smtClean="0"/>
              <a:t>No current survey property information</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341138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2" name="Content Placeholder 1"/>
          <p:cNvSpPr>
            <a:spLocks noGrp="1"/>
          </p:cNvSpPr>
          <p:nvPr>
            <p:ph sz="half" idx="1"/>
          </p:nvPr>
        </p:nvSpPr>
        <p:spPr/>
        <p:txBody>
          <a:bodyPr>
            <a:normAutofit/>
          </a:bodyPr>
          <a:lstStyle/>
          <a:p>
            <a:r>
              <a:rPr lang="en-US" dirty="0" smtClean="0"/>
              <a:t>Replace decking, railing and steps on existing porch. </a:t>
            </a:r>
          </a:p>
          <a:p>
            <a:r>
              <a:rPr lang="en-US" dirty="0" smtClean="0"/>
              <a:t>Constructed in 1900</a:t>
            </a:r>
          </a:p>
          <a:p>
            <a:r>
              <a:rPr lang="en-US" dirty="0" smtClean="0"/>
              <a:t>Contributing structure to the 2</a:t>
            </a:r>
            <a:r>
              <a:rPr lang="en-US" baseline="30000" dirty="0" smtClean="0"/>
              <a:t>nd</a:t>
            </a:r>
            <a:r>
              <a:rPr lang="en-US" dirty="0" smtClean="0"/>
              <a:t> and 3</a:t>
            </a:r>
            <a:r>
              <a:rPr lang="en-US" baseline="30000" dirty="0" smtClean="0"/>
              <a:t>rd</a:t>
            </a:r>
            <a:r>
              <a:rPr lang="en-US" dirty="0" smtClean="0"/>
              <a:t> Ave </a:t>
            </a:r>
            <a:r>
              <a:rPr lang="en-US" dirty="0"/>
              <a:t>D</a:t>
            </a:r>
            <a:r>
              <a:rPr lang="en-US" dirty="0" smtClean="0"/>
              <a:t>istrict.</a:t>
            </a:r>
            <a:endParaRPr lang="en-US" dirty="0"/>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5/11/2018</a:t>
            </a:fld>
            <a:endParaRPr lang="en-US" dirty="0">
              <a:solidFill>
                <a:prstClr val="white"/>
              </a:solidFill>
            </a:endParaRPr>
          </a:p>
        </p:txBody>
      </p:sp>
      <p:pic>
        <p:nvPicPr>
          <p:cNvPr id="3" name="Picture 2"/>
          <p:cNvPicPr>
            <a:picLocks noChangeAspect="1"/>
          </p:cNvPicPr>
          <p:nvPr/>
        </p:nvPicPr>
        <p:blipFill rotWithShape="1">
          <a:blip r:embed="rId2"/>
          <a:srcRect l="19914" r="25320"/>
          <a:stretch/>
        </p:blipFill>
        <p:spPr>
          <a:xfrm>
            <a:off x="4495800" y="1752600"/>
            <a:ext cx="4191000" cy="3532981"/>
          </a:xfrm>
          <a:prstGeom prst="rect">
            <a:avLst/>
          </a:prstGeom>
        </p:spPr>
      </p:pic>
      <p:sp>
        <p:nvSpPr>
          <p:cNvPr id="5" name="Rectangle 4"/>
          <p:cNvSpPr/>
          <p:nvPr/>
        </p:nvSpPr>
        <p:spPr>
          <a:xfrm rot="19468526">
            <a:off x="6226157" y="3008389"/>
            <a:ext cx="609600" cy="381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495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41852380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4196750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386 25</a:t>
            </a:r>
            <a:r>
              <a:rPr lang="en-US" baseline="30000" dirty="0" smtClean="0"/>
              <a:t>th</a:t>
            </a:r>
            <a:r>
              <a:rPr lang="en-US" dirty="0" smtClean="0"/>
              <a:t> St SE</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Tree>
    <p:extLst>
      <p:ext uri="{BB962C8B-B14F-4D97-AF65-F5344CB8AC3E}">
        <p14:creationId xmlns:p14="http://schemas.microsoft.com/office/powerpoint/2010/main" val="1513098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386 25</a:t>
            </a:r>
            <a:r>
              <a:rPr lang="en-US" baseline="30000" dirty="0"/>
              <a:t>th</a:t>
            </a:r>
            <a:r>
              <a:rPr lang="en-US" dirty="0"/>
              <a:t> St SE</a:t>
            </a:r>
          </a:p>
        </p:txBody>
      </p:sp>
      <p:sp>
        <p:nvSpPr>
          <p:cNvPr id="2" name="Content Placeholder 1"/>
          <p:cNvSpPr>
            <a:spLocks noGrp="1"/>
          </p:cNvSpPr>
          <p:nvPr>
            <p:ph sz="half" idx="1"/>
          </p:nvPr>
        </p:nvSpPr>
        <p:spPr/>
        <p:txBody>
          <a:bodyPr>
            <a:normAutofit/>
          </a:bodyPr>
          <a:lstStyle/>
          <a:p>
            <a:r>
              <a:rPr lang="en-US" dirty="0" smtClean="0"/>
              <a:t>Accessory structure built in 1920</a:t>
            </a:r>
          </a:p>
          <a:p>
            <a:r>
              <a:rPr lang="en-US" dirty="0" smtClean="0"/>
              <a:t>Within area recommended for intensive survey </a:t>
            </a:r>
          </a:p>
          <a:p>
            <a:pPr lvl="1"/>
            <a:r>
              <a:rPr lang="en-US" dirty="0" smtClean="0"/>
              <a:t>Cedar Rapids Citywide Historic and Architectural Reconnaissance Survey</a:t>
            </a:r>
          </a:p>
          <a:p>
            <a:r>
              <a:rPr lang="en-US" dirty="0" smtClean="0"/>
              <a:t>Immediate release</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5/11/2018</a:t>
            </a:fld>
            <a:endParaRPr lang="en-US" dirty="0">
              <a:solidFill>
                <a:prstClr val="white"/>
              </a:solidFill>
            </a:endParaRPr>
          </a:p>
        </p:txBody>
      </p:sp>
      <p:pic>
        <p:nvPicPr>
          <p:cNvPr id="3" name="Content Placeholder 2"/>
          <p:cNvPicPr>
            <a:picLocks noGrp="1" noChangeAspect="1"/>
          </p:cNvPicPr>
          <p:nvPr>
            <p:ph sz="half" idx="2"/>
          </p:nvPr>
        </p:nvPicPr>
        <p:blipFill rotWithShape="1">
          <a:blip r:embed="rId2"/>
          <a:srcRect l="24644" r="28709" b="1493"/>
          <a:stretch/>
        </p:blipFill>
        <p:spPr>
          <a:xfrm>
            <a:off x="4648200" y="1828800"/>
            <a:ext cx="4038600" cy="3886200"/>
          </a:xfrm>
          <a:prstGeom prst="rect">
            <a:avLst/>
          </a:prstGeom>
        </p:spPr>
      </p:pic>
      <p:sp>
        <p:nvSpPr>
          <p:cNvPr id="5" name="Rectangle 4"/>
          <p:cNvSpPr/>
          <p:nvPr/>
        </p:nvSpPr>
        <p:spPr>
          <a:xfrm>
            <a:off x="6400800" y="3810000"/>
            <a:ext cx="762000" cy="2286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9233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386 25</a:t>
            </a:r>
            <a:r>
              <a:rPr lang="en-US" baseline="30000" dirty="0"/>
              <a:t>th</a:t>
            </a:r>
            <a:r>
              <a:rPr lang="en-US" dirty="0"/>
              <a:t> St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42033612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386 25</a:t>
            </a:r>
            <a:r>
              <a:rPr lang="en-US" baseline="30000" dirty="0"/>
              <a:t>th</a:t>
            </a:r>
            <a:r>
              <a:rPr lang="en-US" dirty="0"/>
              <a:t> St SE</a:t>
            </a:r>
          </a:p>
        </p:txBody>
      </p:sp>
      <p:sp>
        <p:nvSpPr>
          <p:cNvPr id="2" name="Content Placeholder 1"/>
          <p:cNvSpPr>
            <a:spLocks noGrp="1"/>
          </p:cNvSpPr>
          <p:nvPr>
            <p:ph idx="1"/>
          </p:nvPr>
        </p:nvSpPr>
        <p:spPr/>
        <p:txBody>
          <a:bodyPr/>
          <a:lstStyle/>
          <a:p>
            <a:r>
              <a:rPr lang="en-US" dirty="0" smtClean="0"/>
              <a:t>Accessory structure in below normal condition</a:t>
            </a:r>
          </a:p>
          <a:p>
            <a:r>
              <a:rPr lang="en-US" dirty="0" smtClean="0"/>
              <a:t>Area is recommended for intensive survey</a:t>
            </a:r>
          </a:p>
          <a:p>
            <a:r>
              <a:rPr lang="en-US" dirty="0" smtClean="0"/>
              <a:t>No current survey information </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16048676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6669431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17978648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1404 1</a:t>
            </a:r>
            <a:r>
              <a:rPr lang="en-US" baseline="30000" dirty="0" smtClean="0"/>
              <a:t>st</a:t>
            </a:r>
            <a:r>
              <a:rPr lang="en-US" dirty="0" smtClean="0"/>
              <a:t> Ave SE</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Tree>
    <p:extLst>
      <p:ext uri="{BB962C8B-B14F-4D97-AF65-F5344CB8AC3E}">
        <p14:creationId xmlns:p14="http://schemas.microsoft.com/office/powerpoint/2010/main" val="33338206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1404 1</a:t>
            </a:r>
            <a:r>
              <a:rPr lang="en-US" baseline="30000" dirty="0"/>
              <a:t>st</a:t>
            </a:r>
            <a:r>
              <a:rPr lang="en-US" dirty="0"/>
              <a:t> Ave SE</a:t>
            </a:r>
          </a:p>
        </p:txBody>
      </p:sp>
      <p:sp>
        <p:nvSpPr>
          <p:cNvPr id="2" name="Content Placeholder 1"/>
          <p:cNvSpPr>
            <a:spLocks noGrp="1"/>
          </p:cNvSpPr>
          <p:nvPr>
            <p:ph sz="half" idx="1"/>
          </p:nvPr>
        </p:nvSpPr>
        <p:spPr/>
        <p:txBody>
          <a:bodyPr>
            <a:normAutofit/>
          </a:bodyPr>
          <a:lstStyle/>
          <a:p>
            <a:r>
              <a:rPr lang="en-US" dirty="0" smtClean="0"/>
              <a:t>Retail structure built in 1954</a:t>
            </a:r>
          </a:p>
          <a:p>
            <a:r>
              <a:rPr lang="en-US" dirty="0" smtClean="0"/>
              <a:t>No current survey information</a:t>
            </a:r>
          </a:p>
          <a:p>
            <a:r>
              <a:rPr lang="en-US" dirty="0" smtClean="0"/>
              <a:t>Immediate release</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5/11/2018</a:t>
            </a:fld>
            <a:endParaRPr lang="en-US" dirty="0">
              <a:solidFill>
                <a:prstClr val="white"/>
              </a:solidFill>
            </a:endParaRPr>
          </a:p>
        </p:txBody>
      </p:sp>
      <p:pic>
        <p:nvPicPr>
          <p:cNvPr id="3" name="Content Placeholder 2"/>
          <p:cNvPicPr>
            <a:picLocks noGrp="1" noChangeAspect="1"/>
          </p:cNvPicPr>
          <p:nvPr>
            <p:ph sz="half" idx="2"/>
          </p:nvPr>
        </p:nvPicPr>
        <p:blipFill rotWithShape="1">
          <a:blip r:embed="rId2"/>
          <a:srcRect l="17948" r="22600" b="-2849"/>
          <a:stretch/>
        </p:blipFill>
        <p:spPr>
          <a:xfrm>
            <a:off x="4577862" y="1752600"/>
            <a:ext cx="4038600" cy="3200399"/>
          </a:xfrm>
          <a:prstGeom prst="rect">
            <a:avLst/>
          </a:prstGeom>
        </p:spPr>
      </p:pic>
      <p:sp>
        <p:nvSpPr>
          <p:cNvPr id="5" name="Rectangle 4"/>
          <p:cNvSpPr/>
          <p:nvPr/>
        </p:nvSpPr>
        <p:spPr>
          <a:xfrm rot="3175523">
            <a:off x="6385668" y="3405980"/>
            <a:ext cx="30480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125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221 15</a:t>
            </a:r>
            <a:r>
              <a:rPr lang="en-US" baseline="30000" dirty="0"/>
              <a:t>th</a:t>
            </a:r>
            <a:r>
              <a:rPr lang="en-US" dirty="0"/>
              <a:t> St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516981"/>
            <a:ext cx="4038600" cy="26924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
        <p:nvSpPr>
          <p:cNvPr id="2" name="TextBox 1"/>
          <p:cNvSpPr txBox="1"/>
          <p:nvPr/>
        </p:nvSpPr>
        <p:spPr>
          <a:xfrm>
            <a:off x="451338" y="5188866"/>
            <a:ext cx="2309158" cy="369332"/>
          </a:xfrm>
          <a:prstGeom prst="rect">
            <a:avLst/>
          </a:prstGeom>
          <a:noFill/>
        </p:spPr>
        <p:txBody>
          <a:bodyPr wrap="none" rtlCol="0">
            <a:spAutoFit/>
          </a:bodyPr>
          <a:lstStyle/>
          <a:p>
            <a:r>
              <a:rPr lang="en-US" dirty="0" smtClean="0"/>
              <a:t>Photograph from 1995</a:t>
            </a:r>
            <a:endParaRPr lang="en-US" dirty="0"/>
          </a:p>
        </p:txBody>
      </p:sp>
    </p:spTree>
    <p:extLst>
      <p:ext uri="{BB962C8B-B14F-4D97-AF65-F5344CB8AC3E}">
        <p14:creationId xmlns:p14="http://schemas.microsoft.com/office/powerpoint/2010/main" val="26613292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1404 1</a:t>
            </a:r>
            <a:r>
              <a:rPr lang="en-US" baseline="30000" dirty="0"/>
              <a:t>st</a:t>
            </a:r>
            <a:r>
              <a:rPr lang="en-US" dirty="0"/>
              <a:t> Ave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5159067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1404 1</a:t>
            </a:r>
            <a:r>
              <a:rPr lang="en-US" baseline="30000" dirty="0"/>
              <a:t>st</a:t>
            </a:r>
            <a:r>
              <a:rPr lang="en-US" dirty="0"/>
              <a:t> Ave SE</a:t>
            </a:r>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5/11/2018</a:t>
            </a:fld>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00200" y="1752600"/>
            <a:ext cx="5562600" cy="4171950"/>
          </a:xfrm>
        </p:spPr>
      </p:pic>
    </p:spTree>
    <p:extLst>
      <p:ext uri="{BB962C8B-B14F-4D97-AF65-F5344CB8AC3E}">
        <p14:creationId xmlns:p14="http://schemas.microsoft.com/office/powerpoint/2010/main" val="29131793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1404 1</a:t>
            </a:r>
            <a:r>
              <a:rPr lang="en-US" baseline="30000" dirty="0"/>
              <a:t>st</a:t>
            </a:r>
            <a:r>
              <a:rPr lang="en-US" dirty="0"/>
              <a:t> Ave SE</a:t>
            </a:r>
          </a:p>
        </p:txBody>
      </p:sp>
      <p:sp>
        <p:nvSpPr>
          <p:cNvPr id="2" name="Content Placeholder 1"/>
          <p:cNvSpPr>
            <a:spLocks noGrp="1"/>
          </p:cNvSpPr>
          <p:nvPr>
            <p:ph idx="1"/>
          </p:nvPr>
        </p:nvSpPr>
        <p:spPr/>
        <p:txBody>
          <a:bodyPr/>
          <a:lstStyle/>
          <a:p>
            <a:r>
              <a:rPr lang="en-US" dirty="0" smtClean="0"/>
              <a:t>No historic survey available</a:t>
            </a:r>
          </a:p>
          <a:p>
            <a:r>
              <a:rPr lang="en-US" dirty="0" smtClean="0"/>
              <a:t>Poor candidate for land-marking</a:t>
            </a:r>
          </a:p>
          <a:p>
            <a:r>
              <a:rPr lang="en-US" dirty="0" smtClean="0"/>
              <a:t>No architectural significance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40062244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36082808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2302078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1408 1</a:t>
            </a:r>
            <a:r>
              <a:rPr lang="en-US" baseline="30000" dirty="0" smtClean="0"/>
              <a:t>st</a:t>
            </a:r>
            <a:r>
              <a:rPr lang="en-US" dirty="0" smtClean="0"/>
              <a:t> Ave SE</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Tree>
    <p:extLst>
      <p:ext uri="{BB962C8B-B14F-4D97-AF65-F5344CB8AC3E}">
        <p14:creationId xmlns:p14="http://schemas.microsoft.com/office/powerpoint/2010/main" val="32647728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1408 1</a:t>
            </a:r>
            <a:r>
              <a:rPr lang="en-US" baseline="30000" dirty="0"/>
              <a:t>st</a:t>
            </a:r>
            <a:r>
              <a:rPr lang="en-US" dirty="0"/>
              <a:t> Ave SE</a:t>
            </a:r>
          </a:p>
        </p:txBody>
      </p:sp>
      <p:sp>
        <p:nvSpPr>
          <p:cNvPr id="2" name="Content Placeholder 1"/>
          <p:cNvSpPr>
            <a:spLocks noGrp="1"/>
          </p:cNvSpPr>
          <p:nvPr>
            <p:ph sz="half" idx="1"/>
          </p:nvPr>
        </p:nvSpPr>
        <p:spPr/>
        <p:txBody>
          <a:bodyPr>
            <a:normAutofit/>
          </a:bodyPr>
          <a:lstStyle/>
          <a:p>
            <a:r>
              <a:rPr lang="en-US" dirty="0" smtClean="0"/>
              <a:t>Residential structure built in 1905</a:t>
            </a:r>
          </a:p>
          <a:p>
            <a:r>
              <a:rPr lang="en-US" dirty="0" smtClean="0"/>
              <a:t>Listed </a:t>
            </a:r>
            <a:r>
              <a:rPr lang="en-US" dirty="0"/>
              <a:t>as individually eligible for </a:t>
            </a:r>
            <a:r>
              <a:rPr lang="en-US" dirty="0" smtClean="0"/>
              <a:t>the National Register of Historic Places</a:t>
            </a:r>
          </a:p>
          <a:p>
            <a:r>
              <a:rPr lang="en-US" dirty="0" smtClean="0"/>
              <a:t>Consider placing a 60-day hold</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5/11/2018</a:t>
            </a:fld>
            <a:endParaRPr lang="en-US" dirty="0">
              <a:solidFill>
                <a:prstClr val="white"/>
              </a:solidFill>
            </a:endParaRPr>
          </a:p>
        </p:txBody>
      </p:sp>
      <p:pic>
        <p:nvPicPr>
          <p:cNvPr id="3" name="Content Placeholder 2"/>
          <p:cNvPicPr>
            <a:picLocks noGrp="1" noChangeAspect="1"/>
          </p:cNvPicPr>
          <p:nvPr>
            <p:ph sz="half" idx="2"/>
          </p:nvPr>
        </p:nvPicPr>
        <p:blipFill rotWithShape="1">
          <a:blip r:embed="rId2"/>
          <a:srcRect l="18613" t="1" r="23357" b="-391"/>
          <a:stretch/>
        </p:blipFill>
        <p:spPr>
          <a:xfrm>
            <a:off x="4648200" y="1752600"/>
            <a:ext cx="4038600" cy="3200399"/>
          </a:xfrm>
          <a:prstGeom prst="rect">
            <a:avLst/>
          </a:prstGeom>
        </p:spPr>
      </p:pic>
      <p:sp>
        <p:nvSpPr>
          <p:cNvPr id="5" name="Rectangle 4"/>
          <p:cNvSpPr/>
          <p:nvPr/>
        </p:nvSpPr>
        <p:spPr>
          <a:xfrm rot="3111344">
            <a:off x="6324600" y="3126350"/>
            <a:ext cx="68580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6207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1408 1</a:t>
            </a:r>
            <a:r>
              <a:rPr lang="en-US" baseline="30000" dirty="0"/>
              <a:t>st</a:t>
            </a:r>
            <a:r>
              <a:rPr lang="en-US" dirty="0"/>
              <a:t> Ave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7506138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1408 1</a:t>
            </a:r>
            <a:r>
              <a:rPr lang="en-US" baseline="30000" dirty="0"/>
              <a:t>st</a:t>
            </a:r>
            <a:r>
              <a:rPr lang="en-US" dirty="0"/>
              <a:t> Ave SE</a:t>
            </a:r>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5/11/2018</a:t>
            </a:fld>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5569521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1408 1</a:t>
            </a:r>
            <a:r>
              <a:rPr lang="en-US" baseline="30000" dirty="0"/>
              <a:t>st</a:t>
            </a:r>
            <a:r>
              <a:rPr lang="en-US" dirty="0"/>
              <a:t> Ave SE</a:t>
            </a:r>
          </a:p>
        </p:txBody>
      </p:sp>
      <p:sp>
        <p:nvSpPr>
          <p:cNvPr id="2" name="Content Placeholder 1"/>
          <p:cNvSpPr>
            <a:spLocks noGrp="1"/>
          </p:cNvSpPr>
          <p:nvPr>
            <p:ph idx="1"/>
          </p:nvPr>
        </p:nvSpPr>
        <p:spPr/>
        <p:txBody>
          <a:bodyPr/>
          <a:lstStyle/>
          <a:p>
            <a:r>
              <a:rPr lang="en-US" dirty="0" smtClean="0"/>
              <a:t>Identified as an eligible resource for the National Register of Historic Places</a:t>
            </a:r>
          </a:p>
          <a:p>
            <a:r>
              <a:rPr lang="en-US" dirty="0" smtClean="0"/>
              <a:t>Site visit indicated it was in normal condition</a:t>
            </a:r>
          </a:p>
          <a:p>
            <a:r>
              <a:rPr lang="en-US" dirty="0" smtClean="0"/>
              <a:t>Exploring a possible option for moving the building</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602122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Materials</a:t>
            </a:r>
            <a:endParaRPr lang="en-US" dirty="0"/>
          </a:p>
        </p:txBody>
      </p:sp>
      <p:sp>
        <p:nvSpPr>
          <p:cNvPr id="2" name="Content Placeholder 1"/>
          <p:cNvSpPr>
            <a:spLocks noGrp="1"/>
          </p:cNvSpPr>
          <p:nvPr>
            <p:ph idx="1"/>
          </p:nvPr>
        </p:nvSpPr>
        <p:spPr/>
        <p:txBody>
          <a:bodyPr/>
          <a:lstStyle/>
          <a:p>
            <a:r>
              <a:rPr lang="en-US" dirty="0" smtClean="0"/>
              <a:t>Composite decking </a:t>
            </a:r>
          </a:p>
          <a:p>
            <a:pPr lvl="1"/>
            <a:r>
              <a:rPr lang="en-US" dirty="0" smtClean="0"/>
              <a:t>Wood plastic composite covered with a PVC skin. </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pic>
        <p:nvPicPr>
          <p:cNvPr id="2050" name="Picture 2" descr="Product Imag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3159797"/>
            <a:ext cx="2544763" cy="25447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duct 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159797"/>
            <a:ext cx="2544763" cy="254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7061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30980673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24203685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110 14</a:t>
            </a:r>
            <a:r>
              <a:rPr lang="en-US" baseline="30000" dirty="0" smtClean="0"/>
              <a:t>th</a:t>
            </a:r>
            <a:r>
              <a:rPr lang="en-US" dirty="0" smtClean="0"/>
              <a:t> St NE</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Tree>
    <p:extLst>
      <p:ext uri="{BB962C8B-B14F-4D97-AF65-F5344CB8AC3E}">
        <p14:creationId xmlns:p14="http://schemas.microsoft.com/office/powerpoint/2010/main" val="13494031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110 14</a:t>
            </a:r>
            <a:r>
              <a:rPr lang="en-US" baseline="30000" dirty="0"/>
              <a:t>th</a:t>
            </a:r>
            <a:r>
              <a:rPr lang="en-US" dirty="0"/>
              <a:t> St NE</a:t>
            </a:r>
          </a:p>
        </p:txBody>
      </p:sp>
      <p:sp>
        <p:nvSpPr>
          <p:cNvPr id="2" name="Content Placeholder 1"/>
          <p:cNvSpPr>
            <a:spLocks noGrp="1"/>
          </p:cNvSpPr>
          <p:nvPr>
            <p:ph sz="half" idx="1"/>
          </p:nvPr>
        </p:nvSpPr>
        <p:spPr/>
        <p:txBody>
          <a:bodyPr>
            <a:normAutofit/>
          </a:bodyPr>
          <a:lstStyle/>
          <a:p>
            <a:r>
              <a:rPr lang="en-US" dirty="0" smtClean="0"/>
              <a:t>Office building built in 1962 </a:t>
            </a:r>
          </a:p>
          <a:p>
            <a:r>
              <a:rPr lang="en-US" dirty="0" smtClean="0"/>
              <a:t>No available survey information</a:t>
            </a:r>
          </a:p>
          <a:p>
            <a:r>
              <a:rPr lang="en-US" dirty="0" smtClean="0"/>
              <a:t>Immediate release</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5/11/2018</a:t>
            </a:fld>
            <a:endParaRPr lang="en-US" dirty="0">
              <a:solidFill>
                <a:prstClr val="white"/>
              </a:solidFill>
            </a:endParaRPr>
          </a:p>
        </p:txBody>
      </p:sp>
      <p:pic>
        <p:nvPicPr>
          <p:cNvPr id="3" name="Content Placeholder 2"/>
          <p:cNvPicPr>
            <a:picLocks noGrp="1" noChangeAspect="1"/>
          </p:cNvPicPr>
          <p:nvPr>
            <p:ph sz="half" idx="2"/>
          </p:nvPr>
        </p:nvPicPr>
        <p:blipFill rotWithShape="1">
          <a:blip r:embed="rId2"/>
          <a:srcRect l="17519" t="2390" r="24450" b="2390"/>
          <a:stretch/>
        </p:blipFill>
        <p:spPr>
          <a:xfrm>
            <a:off x="4648200" y="1752601"/>
            <a:ext cx="4038600" cy="3035580"/>
          </a:xfrm>
          <a:prstGeom prst="rect">
            <a:avLst/>
          </a:prstGeom>
        </p:spPr>
      </p:pic>
      <p:sp>
        <p:nvSpPr>
          <p:cNvPr id="5" name="Rectangle 4"/>
          <p:cNvSpPr/>
          <p:nvPr/>
        </p:nvSpPr>
        <p:spPr>
          <a:xfrm rot="19491868">
            <a:off x="6301397" y="3117991"/>
            <a:ext cx="38100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8674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110 14</a:t>
            </a:r>
            <a:r>
              <a:rPr lang="en-US" baseline="30000" dirty="0"/>
              <a:t>th</a:t>
            </a:r>
            <a:r>
              <a:rPr lang="en-US" dirty="0"/>
              <a:t> St NE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16869619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110 14</a:t>
            </a:r>
            <a:r>
              <a:rPr lang="en-US" baseline="30000" dirty="0"/>
              <a:t>th</a:t>
            </a:r>
            <a:r>
              <a:rPr lang="en-US" dirty="0"/>
              <a:t> St NE</a:t>
            </a:r>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5/11/2018</a:t>
            </a:fld>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0" y="1600200"/>
            <a:ext cx="5410200" cy="4057650"/>
          </a:xfrm>
        </p:spPr>
      </p:pic>
    </p:spTree>
    <p:extLst>
      <p:ext uri="{BB962C8B-B14F-4D97-AF65-F5344CB8AC3E}">
        <p14:creationId xmlns:p14="http://schemas.microsoft.com/office/powerpoint/2010/main" val="22873973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110 14</a:t>
            </a:r>
            <a:r>
              <a:rPr lang="en-US" baseline="30000" dirty="0"/>
              <a:t>th</a:t>
            </a:r>
            <a:r>
              <a:rPr lang="en-US" dirty="0"/>
              <a:t> St NE</a:t>
            </a:r>
          </a:p>
        </p:txBody>
      </p:sp>
      <p:sp>
        <p:nvSpPr>
          <p:cNvPr id="2" name="Content Placeholder 1"/>
          <p:cNvSpPr>
            <a:spLocks noGrp="1"/>
          </p:cNvSpPr>
          <p:nvPr>
            <p:ph idx="1"/>
          </p:nvPr>
        </p:nvSpPr>
        <p:spPr/>
        <p:txBody>
          <a:bodyPr/>
          <a:lstStyle/>
          <a:p>
            <a:r>
              <a:rPr lang="en-US" dirty="0" smtClean="0"/>
              <a:t>No current survey information</a:t>
            </a:r>
          </a:p>
          <a:p>
            <a:r>
              <a:rPr lang="en-US" dirty="0" smtClean="0"/>
              <a:t>Poor candidate for land-marking</a:t>
            </a:r>
          </a:p>
          <a:p>
            <a:r>
              <a:rPr lang="en-US" dirty="0" smtClean="0"/>
              <a:t>No architectural significance </a:t>
            </a:r>
          </a:p>
          <a:p>
            <a:endParaRPr lang="en-US" dirty="0" smtClean="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23074004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34766531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14525991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#5 Turner Alley</a:t>
            </a:r>
            <a:endParaRPr lang="en-US" dirty="0"/>
          </a:p>
        </p:txBody>
      </p:sp>
      <p:sp>
        <p:nvSpPr>
          <p:cNvPr id="7" name="Content Placeholder 6"/>
          <p:cNvSpPr>
            <a:spLocks noGrp="1"/>
          </p:cNvSpPr>
          <p:nvPr>
            <p:ph idx="1"/>
          </p:nvPr>
        </p:nvSpPr>
        <p:spPr/>
        <p:txBody>
          <a:bodyPr/>
          <a:lstStyle/>
          <a:p>
            <a:r>
              <a:rPr lang="en-US" dirty="0" smtClean="0"/>
              <a:t>810 2</a:t>
            </a:r>
            <a:r>
              <a:rPr lang="en-US" baseline="30000" dirty="0" smtClean="0"/>
              <a:t>nd</a:t>
            </a:r>
            <a:r>
              <a:rPr lang="en-US" dirty="0" smtClean="0"/>
              <a:t> Ave SE</a:t>
            </a:r>
          </a:p>
          <a:p>
            <a:r>
              <a:rPr lang="en-US" dirty="0" smtClean="0"/>
              <a:t>Built in 1895</a:t>
            </a:r>
          </a:p>
          <a:p>
            <a:r>
              <a:rPr lang="en-US" dirty="0" smtClean="0"/>
              <a:t>Grant Wood Studio</a:t>
            </a:r>
          </a:p>
          <a:p>
            <a:r>
              <a:rPr lang="en-US" dirty="0" smtClean="0"/>
              <a:t>Public interest for historic marker</a:t>
            </a:r>
          </a:p>
          <a:p>
            <a:r>
              <a:rPr lang="en-US" i="1" dirty="0" smtClean="0"/>
              <a:t>American Gothic </a:t>
            </a:r>
            <a:r>
              <a:rPr lang="en-US" dirty="0" smtClean="0"/>
              <a:t>was painted in this studio</a:t>
            </a:r>
          </a:p>
          <a:p>
            <a:r>
              <a:rPr lang="en-US" dirty="0" smtClean="0"/>
              <a:t>Recommendation to add to the historic marker program</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446463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Historic District Guidelines - Porches and Other Entrances </a:t>
            </a:r>
            <a:endParaRPr lang="en-US" dirty="0"/>
          </a:p>
        </p:txBody>
      </p:sp>
      <p:sp>
        <p:nvSpPr>
          <p:cNvPr id="3" name="Content Placeholder 2"/>
          <p:cNvSpPr>
            <a:spLocks noGrp="1"/>
          </p:cNvSpPr>
          <p:nvPr>
            <p:ph sz="half" idx="1"/>
          </p:nvPr>
        </p:nvSpPr>
        <p:spPr>
          <a:xfrm>
            <a:off x="457200" y="1874838"/>
            <a:ext cx="4038600" cy="4251326"/>
          </a:xfrm>
        </p:spPr>
        <p:txBody>
          <a:bodyPr numCol="1">
            <a:normAutofit fontScale="62500" lnSpcReduction="20000"/>
          </a:bodyPr>
          <a:lstStyle/>
          <a:p>
            <a:pPr marL="0" indent="0">
              <a:buNone/>
            </a:pPr>
            <a:r>
              <a:rPr lang="en-US" b="1" dirty="0"/>
              <a:t>Recommended: </a:t>
            </a:r>
          </a:p>
          <a:p>
            <a:r>
              <a:rPr lang="en-US" dirty="0"/>
              <a:t>Opening an enclosed </a:t>
            </a:r>
            <a:r>
              <a:rPr lang="en-US" dirty="0" smtClean="0"/>
              <a:t>porch</a:t>
            </a:r>
          </a:p>
          <a:p>
            <a:r>
              <a:rPr lang="en-US" dirty="0"/>
              <a:t>Repairing the existing porch or </a:t>
            </a:r>
            <a:r>
              <a:rPr lang="en-US" dirty="0" smtClean="0"/>
              <a:t>balcony</a:t>
            </a:r>
          </a:p>
          <a:p>
            <a:r>
              <a:rPr lang="en-US" dirty="0"/>
              <a:t>Replacing wood elements (wood </a:t>
            </a:r>
            <a:r>
              <a:rPr lang="en-US" dirty="0" smtClean="0"/>
              <a:t>elements should </a:t>
            </a:r>
            <a:r>
              <a:rPr lang="en-US" dirty="0"/>
              <a:t>be painted</a:t>
            </a:r>
            <a:r>
              <a:rPr lang="en-US" dirty="0" smtClean="0"/>
              <a:t>)</a:t>
            </a:r>
          </a:p>
          <a:p>
            <a:r>
              <a:rPr lang="en-US" dirty="0"/>
              <a:t>Replacing masonry elements with </a:t>
            </a:r>
            <a:r>
              <a:rPr lang="en-US" dirty="0" smtClean="0"/>
              <a:t>masonry elements</a:t>
            </a:r>
          </a:p>
          <a:p>
            <a:r>
              <a:rPr lang="en-US" dirty="0"/>
              <a:t>Rebuilding a porch with original </a:t>
            </a:r>
            <a:r>
              <a:rPr lang="en-US" dirty="0" smtClean="0"/>
              <a:t>materials</a:t>
            </a:r>
          </a:p>
          <a:p>
            <a:r>
              <a:rPr lang="en-US" dirty="0" smtClean="0"/>
              <a:t>Screening</a:t>
            </a:r>
          </a:p>
          <a:p>
            <a:r>
              <a:rPr lang="en-US" dirty="0"/>
              <a:t>Painted, not treated wood</a:t>
            </a:r>
          </a:p>
        </p:txBody>
      </p:sp>
      <p:sp>
        <p:nvSpPr>
          <p:cNvPr id="6" name="Content Placeholder 5"/>
          <p:cNvSpPr>
            <a:spLocks noGrp="1"/>
          </p:cNvSpPr>
          <p:nvPr>
            <p:ph sz="half" idx="2"/>
          </p:nvPr>
        </p:nvSpPr>
        <p:spPr>
          <a:xfrm>
            <a:off x="4648200" y="1874836"/>
            <a:ext cx="4038600" cy="4251327"/>
          </a:xfrm>
        </p:spPr>
        <p:txBody>
          <a:bodyPr>
            <a:normAutofit fontScale="62500" lnSpcReduction="20000"/>
          </a:bodyPr>
          <a:lstStyle/>
          <a:p>
            <a:pPr marL="0" indent="0">
              <a:buNone/>
            </a:pPr>
            <a:r>
              <a:rPr lang="en-US" b="1" dirty="0"/>
              <a:t>Not Recommended:</a:t>
            </a:r>
          </a:p>
          <a:p>
            <a:r>
              <a:rPr lang="en-US" dirty="0"/>
              <a:t>Enclosing porches visible from the </a:t>
            </a:r>
            <a:r>
              <a:rPr lang="en-US" dirty="0" smtClean="0"/>
              <a:t>street</a:t>
            </a:r>
          </a:p>
          <a:p>
            <a:r>
              <a:rPr lang="en-US" dirty="0"/>
              <a:t>Modern straight-edged </a:t>
            </a:r>
            <a:r>
              <a:rPr lang="en-US" dirty="0" smtClean="0"/>
              <a:t>railings</a:t>
            </a:r>
          </a:p>
          <a:p>
            <a:r>
              <a:rPr lang="en-US" dirty="0"/>
              <a:t>Columns made of modern </a:t>
            </a:r>
            <a:r>
              <a:rPr lang="en-US" dirty="0" smtClean="0"/>
              <a:t>materials (fiberglass </a:t>
            </a:r>
            <a:r>
              <a:rPr lang="en-US" dirty="0"/>
              <a:t>for an example</a:t>
            </a:r>
            <a:r>
              <a:rPr lang="en-US" dirty="0" smtClean="0"/>
              <a:t>)</a:t>
            </a:r>
          </a:p>
          <a:p>
            <a:r>
              <a:rPr lang="en-US" dirty="0"/>
              <a:t>Plywood panel flooring on </a:t>
            </a:r>
            <a:r>
              <a:rPr lang="en-US" dirty="0" smtClean="0"/>
              <a:t>entrances facing </a:t>
            </a:r>
            <a:r>
              <a:rPr lang="en-US" dirty="0"/>
              <a:t>the </a:t>
            </a:r>
            <a:r>
              <a:rPr lang="en-US" dirty="0" smtClean="0"/>
              <a:t>street</a:t>
            </a:r>
          </a:p>
          <a:p>
            <a:r>
              <a:rPr lang="en-US" dirty="0"/>
              <a:t>Carpeted flooring on entrances facing </a:t>
            </a:r>
            <a:r>
              <a:rPr lang="en-US" dirty="0" smtClean="0"/>
              <a:t>the street</a:t>
            </a:r>
          </a:p>
          <a:p>
            <a:r>
              <a:rPr lang="en-US" dirty="0"/>
              <a:t>Concrete steps that are visible from </a:t>
            </a:r>
            <a:r>
              <a:rPr lang="en-US" dirty="0" smtClean="0"/>
              <a:t>the street</a:t>
            </a:r>
          </a:p>
          <a:p>
            <a:r>
              <a:rPr lang="en-US" dirty="0"/>
              <a:t>Unpainted treated lumber </a:t>
            </a:r>
            <a:r>
              <a:rPr lang="en-US" dirty="0" smtClean="0"/>
              <a:t>elements (recommended </a:t>
            </a:r>
            <a:r>
              <a:rPr lang="en-US" dirty="0"/>
              <a:t>for hidden supports)</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2006584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#5 Turner Alley</a:t>
            </a:r>
            <a:endParaRPr lang="en-US" dirty="0"/>
          </a:p>
        </p:txBody>
      </p:sp>
      <p:pic>
        <p:nvPicPr>
          <p:cNvPr id="1026" name="Picture 2" descr="http://photos.camavision.com/421a7c00d067143e152c1b00be5a54bd"/>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97919" y="2057400"/>
            <a:ext cx="4500562" cy="336435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7654549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American Trust Building</a:t>
            </a:r>
            <a:endParaRPr lang="en-US" dirty="0"/>
          </a:p>
        </p:txBody>
      </p:sp>
      <p:sp>
        <p:nvSpPr>
          <p:cNvPr id="7" name="Content Placeholder 6"/>
          <p:cNvSpPr>
            <a:spLocks noGrp="1"/>
          </p:cNvSpPr>
          <p:nvPr>
            <p:ph idx="1"/>
          </p:nvPr>
        </p:nvSpPr>
        <p:spPr/>
        <p:txBody>
          <a:bodyPr/>
          <a:lstStyle/>
          <a:p>
            <a:r>
              <a:rPr lang="en-US" dirty="0" smtClean="0"/>
              <a:t>101 2</a:t>
            </a:r>
            <a:r>
              <a:rPr lang="en-US" baseline="30000" dirty="0" smtClean="0"/>
              <a:t>nd</a:t>
            </a:r>
            <a:r>
              <a:rPr lang="en-US" dirty="0" smtClean="0"/>
              <a:t> St SE</a:t>
            </a:r>
          </a:p>
          <a:p>
            <a:r>
              <a:rPr lang="en-US" dirty="0" smtClean="0"/>
              <a:t>Built in 1914</a:t>
            </a:r>
          </a:p>
          <a:p>
            <a:r>
              <a:rPr lang="en-US" dirty="0" smtClean="0"/>
              <a:t>Contributing to the NRHP downtown district</a:t>
            </a:r>
          </a:p>
          <a:p>
            <a:r>
              <a:rPr lang="en-US" dirty="0" smtClean="0"/>
              <a:t>Public interest for historic marker</a:t>
            </a:r>
          </a:p>
          <a:p>
            <a:r>
              <a:rPr lang="en-US" dirty="0" smtClean="0"/>
              <a:t>Recommendation to add to the historic marker program</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7871919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American Trust Building</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pic>
        <p:nvPicPr>
          <p:cNvPr id="8" name="Picture 7"/>
          <p:cNvPicPr>
            <a:picLocks noChangeAspect="1"/>
          </p:cNvPicPr>
          <p:nvPr/>
        </p:nvPicPr>
        <p:blipFill>
          <a:blip r:embed="rId2"/>
          <a:stretch>
            <a:fillRect/>
          </a:stretch>
        </p:blipFill>
        <p:spPr>
          <a:xfrm>
            <a:off x="3048000" y="1600200"/>
            <a:ext cx="2846621" cy="4419600"/>
          </a:xfrm>
          <a:prstGeom prst="rect">
            <a:avLst/>
          </a:prstGeom>
        </p:spPr>
      </p:pic>
    </p:spTree>
    <p:extLst>
      <p:ext uri="{BB962C8B-B14F-4D97-AF65-F5344CB8AC3E}">
        <p14:creationId xmlns:p14="http://schemas.microsoft.com/office/powerpoint/2010/main" val="32566855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Historic Preservation Commission</a:t>
            </a:r>
            <a:endParaRPr lang="en-US" dirty="0"/>
          </a:p>
        </p:txBody>
      </p:sp>
      <p:sp>
        <p:nvSpPr>
          <p:cNvPr id="6" name="Text Placeholder 5"/>
          <p:cNvSpPr>
            <a:spLocks noGrp="1"/>
          </p:cNvSpPr>
          <p:nvPr>
            <p:ph type="body" sz="quarter" idx="10"/>
          </p:nvPr>
        </p:nvSpPr>
        <p:spPr/>
        <p:txBody>
          <a:bodyPr/>
          <a:lstStyle/>
          <a:p>
            <a:endParaRPr lang="en-US" dirty="0"/>
          </a:p>
        </p:txBody>
      </p:sp>
      <p:sp>
        <p:nvSpPr>
          <p:cNvPr id="2" name="TextBox 1"/>
          <p:cNvSpPr txBox="1"/>
          <p:nvPr/>
        </p:nvSpPr>
        <p:spPr>
          <a:xfrm>
            <a:off x="609600" y="4572000"/>
            <a:ext cx="3276600" cy="400110"/>
          </a:xfrm>
          <a:prstGeom prst="rect">
            <a:avLst/>
          </a:prstGeom>
          <a:noFill/>
        </p:spPr>
        <p:txBody>
          <a:bodyPr wrap="square" rtlCol="0">
            <a:spAutoFit/>
          </a:bodyPr>
          <a:lstStyle/>
          <a:p>
            <a:r>
              <a:rPr lang="en-US" sz="2000" dirty="0" smtClean="0">
                <a:solidFill>
                  <a:schemeClr val="accent1"/>
                </a:solidFill>
                <a:latin typeface="+mj-lt"/>
              </a:rPr>
              <a:t>Staff Liaison:</a:t>
            </a:r>
            <a:endParaRPr lang="en-US" sz="2000" dirty="0">
              <a:solidFill>
                <a:schemeClr val="accent1"/>
              </a:solidFill>
              <a:latin typeface="+mj-lt"/>
            </a:endParaRPr>
          </a:p>
        </p:txBody>
      </p:sp>
      <p:sp>
        <p:nvSpPr>
          <p:cNvPr id="7" name="TextBox 6"/>
          <p:cNvSpPr txBox="1"/>
          <p:nvPr/>
        </p:nvSpPr>
        <p:spPr>
          <a:xfrm>
            <a:off x="609600" y="5000463"/>
            <a:ext cx="2895600" cy="1107996"/>
          </a:xfrm>
          <a:prstGeom prst="rect">
            <a:avLst/>
          </a:prstGeom>
          <a:noFill/>
        </p:spPr>
        <p:txBody>
          <a:bodyPr wrap="square" rtlCol="0">
            <a:spAutoFit/>
          </a:bodyPr>
          <a:lstStyle/>
          <a:p>
            <a:r>
              <a:rPr lang="en-US" sz="1600" b="1" dirty="0">
                <a:solidFill>
                  <a:schemeClr val="bg1"/>
                </a:solidFill>
              </a:rPr>
              <a:t>Iván Gonzalez</a:t>
            </a:r>
            <a:endParaRPr lang="en-US" sz="1600" b="1" i="1" dirty="0">
              <a:solidFill>
                <a:schemeClr val="bg1"/>
              </a:solidFill>
            </a:endParaRPr>
          </a:p>
          <a:p>
            <a:r>
              <a:rPr lang="en-US" sz="1600" i="1" dirty="0">
                <a:solidFill>
                  <a:schemeClr val="bg1"/>
                </a:solidFill>
              </a:rPr>
              <a:t>Planner</a:t>
            </a:r>
            <a:endParaRPr lang="en-US" sz="1600" dirty="0">
              <a:solidFill>
                <a:schemeClr val="bg1"/>
              </a:solidFill>
            </a:endParaRPr>
          </a:p>
          <a:p>
            <a:r>
              <a:rPr lang="en-US" sz="1600" dirty="0">
                <a:solidFill>
                  <a:schemeClr val="bg1"/>
                </a:solidFill>
              </a:rPr>
              <a:t>i.gonzalez@cedar-rapids.org</a:t>
            </a:r>
            <a:endParaRPr lang="en-US" sz="1600" dirty="0">
              <a:solidFill>
                <a:schemeClr val="accent1"/>
              </a:solidFill>
            </a:endParaRPr>
          </a:p>
          <a:p>
            <a:r>
              <a:rPr lang="en-US" sz="1600" dirty="0">
                <a:solidFill>
                  <a:schemeClr val="bg1"/>
                </a:solidFill>
              </a:rPr>
              <a:t>319.286.5428</a:t>
            </a:r>
          </a:p>
        </p:txBody>
      </p:sp>
      <p:sp>
        <p:nvSpPr>
          <p:cNvPr id="8" name="TextBox 7"/>
          <p:cNvSpPr txBox="1"/>
          <p:nvPr/>
        </p:nvSpPr>
        <p:spPr>
          <a:xfrm>
            <a:off x="3581400" y="5000463"/>
            <a:ext cx="2895600" cy="1077218"/>
          </a:xfrm>
          <a:prstGeom prst="rect">
            <a:avLst/>
          </a:prstGeom>
          <a:noFill/>
        </p:spPr>
        <p:txBody>
          <a:bodyPr wrap="square" rtlCol="0">
            <a:spAutoFit/>
          </a:bodyPr>
          <a:lstStyle/>
          <a:p>
            <a:r>
              <a:rPr lang="en-US" sz="1600" b="1" dirty="0" smtClean="0">
                <a:solidFill>
                  <a:schemeClr val="bg1"/>
                </a:solidFill>
              </a:rPr>
              <a:t>William Micheel</a:t>
            </a:r>
            <a:endParaRPr lang="en-US" sz="1600" b="1" i="1" dirty="0">
              <a:solidFill>
                <a:schemeClr val="bg1"/>
              </a:solidFill>
            </a:endParaRPr>
          </a:p>
          <a:p>
            <a:r>
              <a:rPr lang="en-US" sz="1600" i="1" dirty="0" smtClean="0">
                <a:solidFill>
                  <a:schemeClr val="bg1"/>
                </a:solidFill>
              </a:rPr>
              <a:t>Comm. Dev. Assistant Director </a:t>
            </a:r>
            <a:endParaRPr lang="en-US" sz="1600" dirty="0">
              <a:solidFill>
                <a:schemeClr val="bg1"/>
              </a:solidFill>
            </a:endParaRPr>
          </a:p>
          <a:p>
            <a:r>
              <a:rPr lang="en-US" sz="1600" dirty="0" smtClean="0">
                <a:solidFill>
                  <a:schemeClr val="bg1"/>
                </a:solidFill>
              </a:rPr>
              <a:t>w.micheel@cedar-rapids.org</a:t>
            </a:r>
            <a:endParaRPr lang="en-US" sz="1600" dirty="0">
              <a:solidFill>
                <a:schemeClr val="accent1"/>
              </a:solidFill>
            </a:endParaRPr>
          </a:p>
          <a:p>
            <a:r>
              <a:rPr lang="en-US" sz="1600" dirty="0" smtClean="0">
                <a:solidFill>
                  <a:schemeClr val="bg1"/>
                </a:solidFill>
              </a:rPr>
              <a:t>319.286.5045</a:t>
            </a:r>
            <a:endParaRPr lang="en-US" sz="1600" dirty="0">
              <a:solidFill>
                <a:schemeClr val="bg1"/>
              </a:solidFill>
            </a:endParaRPr>
          </a:p>
        </p:txBody>
      </p:sp>
    </p:spTree>
    <p:extLst>
      <p:ext uri="{BB962C8B-B14F-4D97-AF65-F5344CB8AC3E}">
        <p14:creationId xmlns:p14="http://schemas.microsoft.com/office/powerpoint/2010/main" val="4094550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 Prioritization</a:t>
            </a:r>
          </a:p>
        </p:txBody>
      </p:sp>
      <p:sp>
        <p:nvSpPr>
          <p:cNvPr id="3" name="Content Placeholder 2"/>
          <p:cNvSpPr>
            <a:spLocks noGrp="1"/>
          </p:cNvSpPr>
          <p:nvPr>
            <p:ph sz="half" idx="1"/>
          </p:nvPr>
        </p:nvSpPr>
        <p:spPr/>
        <p:txBody>
          <a:bodyPr>
            <a:normAutofit fontScale="70000" lnSpcReduction="20000"/>
          </a:bodyPr>
          <a:lstStyle/>
          <a:p>
            <a:pPr marL="514350" indent="-514350">
              <a:buFont typeface="+mj-lt"/>
              <a:buAutoNum type="arabicPeriod"/>
            </a:pPr>
            <a:r>
              <a:rPr lang="en-US" dirty="0"/>
              <a:t>Those features that face the street or face the alley where it intersects the street. Buildings on corner lots, lots which are located at the intersection of two streets, or at the intersection of a street and an alley, are considered to have two street faces.</a:t>
            </a:r>
          </a:p>
          <a:p>
            <a:pPr marL="514350" indent="-514350">
              <a:buFont typeface="+mj-lt"/>
              <a:buAutoNum type="arabicPeriod"/>
            </a:pPr>
            <a:r>
              <a:rPr lang="en-US" dirty="0"/>
              <a:t>Features on sides of buildings that are visible from the street but don’t directly face the street.</a:t>
            </a:r>
          </a:p>
          <a:p>
            <a:pPr marL="514350" indent="-514350">
              <a:buFont typeface="+mj-lt"/>
              <a:buAutoNum type="arabicPeriod"/>
            </a:pPr>
            <a:r>
              <a:rPr lang="en-US" dirty="0"/>
              <a:t>Other exterior features not in direct view from the street such as at the rear of buildings.</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5/11/2018</a:t>
            </a:fld>
            <a:endParaRPr lang="en-US" dirty="0"/>
          </a:p>
        </p:txBody>
      </p:sp>
      <p:pic>
        <p:nvPicPr>
          <p:cNvPr id="8"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6318" t="5482" r="2852" b="2253"/>
          <a:stretch/>
        </p:blipFill>
        <p:spPr>
          <a:xfrm>
            <a:off x="4800600" y="1905000"/>
            <a:ext cx="3886149" cy="3413051"/>
          </a:xfrm>
          <a:prstGeom prst="rect">
            <a:avLst/>
          </a:prstGeom>
        </p:spPr>
      </p:pic>
    </p:spTree>
    <p:extLst>
      <p:ext uri="{BB962C8B-B14F-4D97-AF65-F5344CB8AC3E}">
        <p14:creationId xmlns:p14="http://schemas.microsoft.com/office/powerpoint/2010/main" val="2880760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Criteria for Decision</a:t>
            </a:r>
          </a:p>
        </p:txBody>
      </p:sp>
      <p:sp>
        <p:nvSpPr>
          <p:cNvPr id="7" name="Content Placeholder 6"/>
          <p:cNvSpPr>
            <a:spLocks noGrp="1"/>
          </p:cNvSpPr>
          <p:nvPr>
            <p:ph idx="1"/>
          </p:nvPr>
        </p:nvSpPr>
        <p:spPr/>
        <p:txBody>
          <a:bodyPr>
            <a:normAutofit fontScale="77500" lnSpcReduction="20000"/>
          </a:bodyPr>
          <a:lstStyle/>
          <a:p>
            <a:r>
              <a:rPr lang="en-US" dirty="0"/>
              <a:t>If any defining features of the building or structure as indicated, but not limited to those included on the Site Inventory Form(s) are proposed to be modified as a result of the proposal indicated on the application for Certificate.</a:t>
            </a:r>
          </a:p>
          <a:p>
            <a:r>
              <a:rPr lang="en-US" dirty="0"/>
              <a:t>If the proposal is consistent with the Guidelines for Cedar Rapids Historic Districts and/or the most recent edition of the Secretary of Interior's Standards for Rehabilitating Historic Buildings.</a:t>
            </a:r>
          </a:p>
          <a:p>
            <a:r>
              <a:rPr lang="en-US" dirty="0"/>
              <a:t>If the proposal mitigates adverse effects on the aesthetic, historic, or architectural significance of either the building or structure or of the local historic district or local historic landmark.</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1307608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Recommendation</a:t>
            </a:r>
            <a:endParaRPr lang="en-US" dirty="0"/>
          </a:p>
        </p:txBody>
      </p:sp>
      <p:sp>
        <p:nvSpPr>
          <p:cNvPr id="7" name="Content Placeholder 6"/>
          <p:cNvSpPr>
            <a:spLocks noGrp="1"/>
          </p:cNvSpPr>
          <p:nvPr>
            <p:ph idx="1"/>
          </p:nvPr>
        </p:nvSpPr>
        <p:spPr/>
        <p:txBody>
          <a:bodyPr/>
          <a:lstStyle/>
          <a:p>
            <a:pPr marL="0" indent="0">
              <a:buNone/>
            </a:pPr>
            <a:r>
              <a:rPr lang="en-US" dirty="0" smtClean="0"/>
              <a:t>Staff recommends approval of project</a:t>
            </a:r>
          </a:p>
          <a:p>
            <a:r>
              <a:rPr lang="en-US" dirty="0" smtClean="0"/>
              <a:t>Contributes to the livability and functionality of the home; </a:t>
            </a:r>
          </a:p>
          <a:p>
            <a:r>
              <a:rPr lang="en-US" dirty="0" smtClean="0"/>
              <a:t>Not the original front porch to the home; </a:t>
            </a:r>
          </a:p>
          <a:p>
            <a:r>
              <a:rPr lang="en-US" dirty="0" smtClean="0"/>
              <a:t>Maintenance-friendly building materials</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5/11/2018</a:t>
            </a:fld>
            <a:endParaRPr lang="en-US" dirty="0"/>
          </a:p>
        </p:txBody>
      </p:sp>
    </p:spTree>
    <p:extLst>
      <p:ext uri="{BB962C8B-B14F-4D97-AF65-F5344CB8AC3E}">
        <p14:creationId xmlns:p14="http://schemas.microsoft.com/office/powerpoint/2010/main" val="3143178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City of CR Presentation Templat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osing">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1FC339569022449FE879543696C144" ma:contentTypeVersion="2" ma:contentTypeDescription="Create a new document." ma:contentTypeScope="" ma:versionID="3605ebbeabd0b881c63cace1cd274127">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6F3B1A4-3DA7-4946-87B5-BBB06CE919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0C5F07-6CF3-48CB-9F81-6CEE2947A90E}">
  <ds:schemaRefs>
    <ds:schemaRef ds:uri="http://schemas.microsoft.com/sharepoint/v3/contenttype/forms"/>
  </ds:schemaRefs>
</ds:datastoreItem>
</file>

<file path=customXml/itemProps3.xml><?xml version="1.0" encoding="utf-8"?>
<ds:datastoreItem xmlns:ds="http://schemas.openxmlformats.org/officeDocument/2006/customXml" ds:itemID="{61226A30-D92C-4CA6-BE89-4A596CC160E5}">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City of CR Presentation Template</Template>
  <TotalTime>4962</TotalTime>
  <Words>2061</Words>
  <Application>Microsoft Office PowerPoint</Application>
  <PresentationFormat>On-screen Show (4:3)</PresentationFormat>
  <Paragraphs>301</Paragraphs>
  <Slides>63</Slides>
  <Notes>0</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63</vt:i4>
      </vt:variant>
    </vt:vector>
  </HeadingPairs>
  <TitlesOfParts>
    <vt:vector size="80" baseType="lpstr">
      <vt:lpstr>Arial</vt:lpstr>
      <vt:lpstr>Calibri</vt:lpstr>
      <vt:lpstr>Cambria</vt:lpstr>
      <vt:lpstr>Corbel</vt:lpstr>
      <vt:lpstr>Times New Roman</vt:lpstr>
      <vt:lpstr>Wingdings</vt:lpstr>
      <vt:lpstr>City of CR Presentation Template</vt:lpstr>
      <vt:lpstr>Interior_Tree</vt:lpstr>
      <vt:lpstr>Interior_Blank</vt:lpstr>
      <vt:lpstr>Closing</vt:lpstr>
      <vt:lpstr>1_Interior_Tree</vt:lpstr>
      <vt:lpstr>1_Interior_Blank</vt:lpstr>
      <vt:lpstr>2_Interior_Blank</vt:lpstr>
      <vt:lpstr>2_Interior_Tree</vt:lpstr>
      <vt:lpstr>3_Interior_Blank</vt:lpstr>
      <vt:lpstr>3_Interior_Tree</vt:lpstr>
      <vt:lpstr>4_Interior_Blank</vt:lpstr>
      <vt:lpstr>Historic Preservation Commission </vt:lpstr>
      <vt:lpstr>221 15th St SE</vt:lpstr>
      <vt:lpstr>Project Description</vt:lpstr>
      <vt:lpstr>221 15th St SE</vt:lpstr>
      <vt:lpstr>Materials</vt:lpstr>
      <vt:lpstr>Historic District Guidelines - Porches and Other Entrances </vt:lpstr>
      <vt:lpstr>Guideline Prioritization</vt:lpstr>
      <vt:lpstr>Criteria for Decision</vt:lpstr>
      <vt:lpstr>Recommendation</vt:lpstr>
      <vt:lpstr>Actions</vt:lpstr>
      <vt:lpstr>PowerPoint Presentation</vt:lpstr>
      <vt:lpstr>347 18th St SE</vt:lpstr>
      <vt:lpstr>Project Description</vt:lpstr>
      <vt:lpstr>347 18th St SE</vt:lpstr>
      <vt:lpstr>347 18th St SE</vt:lpstr>
      <vt:lpstr>347 18th St SE</vt:lpstr>
      <vt:lpstr>347 18th St SE</vt:lpstr>
      <vt:lpstr>Materials</vt:lpstr>
      <vt:lpstr>Windows Guidelines</vt:lpstr>
      <vt:lpstr>Door Guidelines</vt:lpstr>
      <vt:lpstr>Guideline Prioritization</vt:lpstr>
      <vt:lpstr>Criteria for Decision</vt:lpstr>
      <vt:lpstr>Recommendation</vt:lpstr>
      <vt:lpstr>Actions</vt:lpstr>
      <vt:lpstr>PowerPoint Presentation</vt:lpstr>
      <vt:lpstr>2000 4th Ave SE</vt:lpstr>
      <vt:lpstr>2000 4th Ave SE</vt:lpstr>
      <vt:lpstr>2000 4th Ave SE</vt:lpstr>
      <vt:lpstr>2000 4th Ave SE</vt:lpstr>
      <vt:lpstr>PowerPoint Presentation</vt:lpstr>
      <vt:lpstr>PowerPoint Presentation</vt:lpstr>
      <vt:lpstr>386 25th St SE</vt:lpstr>
      <vt:lpstr>386 25th St SE</vt:lpstr>
      <vt:lpstr>386 25th St SE</vt:lpstr>
      <vt:lpstr>386 25th St SE</vt:lpstr>
      <vt:lpstr>PowerPoint Presentation</vt:lpstr>
      <vt:lpstr>PowerPoint Presentation</vt:lpstr>
      <vt:lpstr>1404 1st Ave SE</vt:lpstr>
      <vt:lpstr>1404 1st Ave SE</vt:lpstr>
      <vt:lpstr>1404 1st Ave SE</vt:lpstr>
      <vt:lpstr>1404 1st Ave SE</vt:lpstr>
      <vt:lpstr>1404 1st Ave SE</vt:lpstr>
      <vt:lpstr>PowerPoint Presentation</vt:lpstr>
      <vt:lpstr>PowerPoint Presentation</vt:lpstr>
      <vt:lpstr>1408 1st Ave SE</vt:lpstr>
      <vt:lpstr>1408 1st Ave SE</vt:lpstr>
      <vt:lpstr>1408 1st Ave SE</vt:lpstr>
      <vt:lpstr>1408 1st Ave SE</vt:lpstr>
      <vt:lpstr>1408 1st Ave SE</vt:lpstr>
      <vt:lpstr>PowerPoint Presentation</vt:lpstr>
      <vt:lpstr>PowerPoint Presentation</vt:lpstr>
      <vt:lpstr>110 14th St NE</vt:lpstr>
      <vt:lpstr>110 14th St NE</vt:lpstr>
      <vt:lpstr>110 14th St NE</vt:lpstr>
      <vt:lpstr>110 14th St NE</vt:lpstr>
      <vt:lpstr>110 14th St NE</vt:lpstr>
      <vt:lpstr>PowerPoint Presentation</vt:lpstr>
      <vt:lpstr>PowerPoint Presentation</vt:lpstr>
      <vt:lpstr>#5 Turner Alley</vt:lpstr>
      <vt:lpstr>#5 Turner Alley</vt:lpstr>
      <vt:lpstr>American Trust Building</vt:lpstr>
      <vt:lpstr>American Trust Building</vt:lpstr>
      <vt:lpstr>Historic Preservation Commission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Gonzalez, Ivan G.</dc:creator>
  <cp:lastModifiedBy>Gonzalez, Ivan G.</cp:lastModifiedBy>
  <cp:revision>148</cp:revision>
  <dcterms:created xsi:type="dcterms:W3CDTF">2017-11-13T22:17:20Z</dcterms:created>
  <dcterms:modified xsi:type="dcterms:W3CDTF">2018-05-11T16:11:42Z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0x010100FA1FC339569022449FE879543696C144</vt:lpwstr>
  </property>
</Properties>
</file>